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63" r:id="rId6"/>
    <p:sldId id="258" r:id="rId7"/>
    <p:sldId id="259" r:id="rId8"/>
    <p:sldId id="260"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4" name="Picture 4" descr="NATSIP-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613" y="404813"/>
            <a:ext cx="5184775" cy="158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8"/>
          <p:cNvSpPr>
            <a:spLocks/>
          </p:cNvSpPr>
          <p:nvPr/>
        </p:nvSpPr>
        <p:spPr bwMode="auto">
          <a:xfrm>
            <a:off x="-7938" y="6157913"/>
            <a:ext cx="9161463" cy="714375"/>
          </a:xfrm>
          <a:custGeom>
            <a:avLst/>
            <a:gdLst>
              <a:gd name="T0" fmla="*/ 0 w 5771"/>
              <a:gd name="T1" fmla="*/ 290513 h 450"/>
              <a:gd name="T2" fmla="*/ 0 w 5771"/>
              <a:gd name="T3" fmla="*/ 701675 h 450"/>
              <a:gd name="T4" fmla="*/ 9161463 w 5771"/>
              <a:gd name="T5" fmla="*/ 714375 h 450"/>
              <a:gd name="T6" fmla="*/ 9156700 w 5771"/>
              <a:gd name="T7" fmla="*/ 0 h 450"/>
              <a:gd name="T8" fmla="*/ 0 w 5771"/>
              <a:gd name="T9" fmla="*/ 290513 h 4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71" h="450">
                <a:moveTo>
                  <a:pt x="0" y="183"/>
                </a:moveTo>
                <a:lnTo>
                  <a:pt x="0" y="442"/>
                </a:lnTo>
                <a:lnTo>
                  <a:pt x="5771" y="450"/>
                </a:lnTo>
                <a:lnTo>
                  <a:pt x="5768" y="0"/>
                </a:lnTo>
                <a:lnTo>
                  <a:pt x="0" y="183"/>
                </a:lnTo>
                <a:close/>
              </a:path>
            </a:pathLst>
          </a:custGeom>
          <a:solidFill>
            <a:srgbClr val="ED1B24"/>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6146" name="Rectangle 2"/>
          <p:cNvSpPr>
            <a:spLocks noGrp="1" noChangeArrowheads="1"/>
          </p:cNvSpPr>
          <p:nvPr>
            <p:ph type="ctrTitle"/>
          </p:nvPr>
        </p:nvSpPr>
        <p:spPr>
          <a:xfrm>
            <a:off x="685800" y="2130425"/>
            <a:ext cx="7772400" cy="1470025"/>
          </a:xfrm>
        </p:spPr>
        <p:txBody>
          <a:bodyPr/>
          <a:lstStyle>
            <a:lvl1pPr algn="ctr">
              <a:defRPr b="1"/>
            </a:lvl1pPr>
          </a:lstStyle>
          <a:p>
            <a:pPr lvl="0"/>
            <a:r>
              <a:rPr lang="en-US" noProof="0" smtClean="0"/>
              <a:t>Click to edit Master title style</a:t>
            </a:r>
            <a:endParaRPr lang="en-GB" noProof="0" smtClean="0"/>
          </a:p>
        </p:txBody>
      </p:sp>
      <p:sp>
        <p:nvSpPr>
          <p:cNvPr id="6147"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endParaRPr lang="en-GB" noProof="0" smtClean="0"/>
          </a:p>
        </p:txBody>
      </p:sp>
    </p:spTree>
    <p:extLst>
      <p:ext uri="{BB962C8B-B14F-4D97-AF65-F5344CB8AC3E}">
        <p14:creationId xmlns:p14="http://schemas.microsoft.com/office/powerpoint/2010/main" val="1808844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DCA2513-4A42-4EB7-96B3-D5CA3237D7ED}" type="datetimeFigureOut">
              <a:rPr lang="en-GB" smtClean="0"/>
              <a:t>11/07/2014</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454FA5D2-A38D-4390-B59E-5628A6D8E77E}" type="slidenum">
              <a:rPr lang="en-GB" smtClean="0"/>
              <a:t>‹#›</a:t>
            </a:fld>
            <a:endParaRPr lang="en-GB"/>
          </a:p>
        </p:txBody>
      </p:sp>
    </p:spTree>
    <p:extLst>
      <p:ext uri="{BB962C8B-B14F-4D97-AF65-F5344CB8AC3E}">
        <p14:creationId xmlns:p14="http://schemas.microsoft.com/office/powerpoint/2010/main" val="21500510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260350"/>
            <a:ext cx="82073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GB" altLang="en-US" smtClean="0"/>
          </a:p>
        </p:txBody>
      </p:sp>
      <p:sp>
        <p:nvSpPr>
          <p:cNvPr id="1027" name="Rectangle 3"/>
          <p:cNvSpPr>
            <a:spLocks noGrp="1" noChangeArrowheads="1"/>
          </p:cNvSpPr>
          <p:nvPr>
            <p:ph type="body" idx="1"/>
          </p:nvPr>
        </p:nvSpPr>
        <p:spPr bwMode="auto">
          <a:xfrm>
            <a:off x="468313" y="1628775"/>
            <a:ext cx="8229600" cy="439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GB" altLang="en-US" smtClean="0"/>
          </a:p>
        </p:txBody>
      </p:sp>
      <p:pic>
        <p:nvPicPr>
          <p:cNvPr id="1028" name="Picture 7" descr="NATSIP-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9350" y="6096000"/>
            <a:ext cx="1546225"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Freeform 8"/>
          <p:cNvSpPr>
            <a:spLocks/>
          </p:cNvSpPr>
          <p:nvPr/>
        </p:nvSpPr>
        <p:spPr bwMode="auto">
          <a:xfrm>
            <a:off x="-19050" y="6348413"/>
            <a:ext cx="9201150" cy="536575"/>
          </a:xfrm>
          <a:custGeom>
            <a:avLst/>
            <a:gdLst>
              <a:gd name="T0" fmla="*/ 0 w 5796"/>
              <a:gd name="T1" fmla="*/ 0 h 338"/>
              <a:gd name="T2" fmla="*/ 0 w 5796"/>
              <a:gd name="T3" fmla="*/ 514350 h 338"/>
              <a:gd name="T4" fmla="*/ 9199563 w 5796"/>
              <a:gd name="T5" fmla="*/ 536575 h 338"/>
              <a:gd name="T6" fmla="*/ 9201150 w 5796"/>
              <a:gd name="T7" fmla="*/ 390525 h 338"/>
              <a:gd name="T8" fmla="*/ 0 w 5796"/>
              <a:gd name="T9" fmla="*/ 0 h 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96" h="338">
                <a:moveTo>
                  <a:pt x="0" y="0"/>
                </a:moveTo>
                <a:lnTo>
                  <a:pt x="0" y="324"/>
                </a:lnTo>
                <a:lnTo>
                  <a:pt x="5795" y="338"/>
                </a:lnTo>
                <a:lnTo>
                  <a:pt x="5796" y="246"/>
                </a:lnTo>
                <a:lnTo>
                  <a:pt x="0" y="0"/>
                </a:lnTo>
                <a:close/>
              </a:path>
            </a:pathLst>
          </a:custGeom>
          <a:solidFill>
            <a:srgbClr val="ED1B24"/>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extLst>
      <p:ext uri="{BB962C8B-B14F-4D97-AF65-F5344CB8AC3E}">
        <p14:creationId xmlns:p14="http://schemas.microsoft.com/office/powerpoint/2010/main" val="12358724"/>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Calibri" pitchFamily="34" charset="0"/>
          <a:cs typeface="Arial" pitchFamily="34" charset="0"/>
        </a:defRPr>
      </a:lvl2pPr>
      <a:lvl3pPr algn="l" rtl="0" eaLnBrk="1" fontAlgn="base" hangingPunct="1">
        <a:spcBef>
          <a:spcPct val="0"/>
        </a:spcBef>
        <a:spcAft>
          <a:spcPct val="0"/>
        </a:spcAft>
        <a:defRPr sz="4400">
          <a:solidFill>
            <a:schemeClr val="tx2"/>
          </a:solidFill>
          <a:latin typeface="Calibri" pitchFamily="34" charset="0"/>
          <a:cs typeface="Arial" pitchFamily="34" charset="0"/>
        </a:defRPr>
      </a:lvl3pPr>
      <a:lvl4pPr algn="l" rtl="0" eaLnBrk="1" fontAlgn="base" hangingPunct="1">
        <a:spcBef>
          <a:spcPct val="0"/>
        </a:spcBef>
        <a:spcAft>
          <a:spcPct val="0"/>
        </a:spcAft>
        <a:defRPr sz="4400">
          <a:solidFill>
            <a:schemeClr val="tx2"/>
          </a:solidFill>
          <a:latin typeface="Calibri" pitchFamily="34" charset="0"/>
          <a:cs typeface="Arial" pitchFamily="34" charset="0"/>
        </a:defRPr>
      </a:lvl4pPr>
      <a:lvl5pPr algn="l" rtl="0" eaLnBrk="1" fontAlgn="base" hangingPunct="1">
        <a:spcBef>
          <a:spcPct val="0"/>
        </a:spcBef>
        <a:spcAft>
          <a:spcPct val="0"/>
        </a:spcAft>
        <a:defRPr sz="4400">
          <a:solidFill>
            <a:schemeClr val="tx2"/>
          </a:solidFill>
          <a:latin typeface="Calibri" pitchFamily="34" charset="0"/>
          <a:cs typeface="Arial" pitchFamily="34" charset="0"/>
        </a:defRPr>
      </a:lvl5pPr>
      <a:lvl6pPr marL="457200" algn="l" rtl="0" eaLnBrk="1" fontAlgn="base" hangingPunct="1">
        <a:spcBef>
          <a:spcPct val="0"/>
        </a:spcBef>
        <a:spcAft>
          <a:spcPct val="0"/>
        </a:spcAft>
        <a:defRPr sz="4400">
          <a:solidFill>
            <a:schemeClr val="tx2"/>
          </a:solidFill>
          <a:latin typeface="Calibri" pitchFamily="34" charset="0"/>
          <a:cs typeface="Arial" pitchFamily="34" charset="0"/>
        </a:defRPr>
      </a:lvl6pPr>
      <a:lvl7pPr marL="914400" algn="l" rtl="0" eaLnBrk="1" fontAlgn="base" hangingPunct="1">
        <a:spcBef>
          <a:spcPct val="0"/>
        </a:spcBef>
        <a:spcAft>
          <a:spcPct val="0"/>
        </a:spcAft>
        <a:defRPr sz="4400">
          <a:solidFill>
            <a:schemeClr val="tx2"/>
          </a:solidFill>
          <a:latin typeface="Calibri" pitchFamily="34" charset="0"/>
          <a:cs typeface="Arial" pitchFamily="34" charset="0"/>
        </a:defRPr>
      </a:lvl7pPr>
      <a:lvl8pPr marL="1371600" algn="l" rtl="0" eaLnBrk="1" fontAlgn="base" hangingPunct="1">
        <a:spcBef>
          <a:spcPct val="0"/>
        </a:spcBef>
        <a:spcAft>
          <a:spcPct val="0"/>
        </a:spcAft>
        <a:defRPr sz="4400">
          <a:solidFill>
            <a:schemeClr val="tx2"/>
          </a:solidFill>
          <a:latin typeface="Calibri" pitchFamily="34" charset="0"/>
          <a:cs typeface="Arial" pitchFamily="34" charset="0"/>
        </a:defRPr>
      </a:lvl8pPr>
      <a:lvl9pPr marL="1828800" algn="l" rtl="0" eaLnBrk="1" fontAlgn="base" hangingPunct="1">
        <a:spcBef>
          <a:spcPct val="0"/>
        </a:spcBef>
        <a:spcAft>
          <a:spcPct val="0"/>
        </a:spcAft>
        <a:defRPr sz="4400">
          <a:solidFill>
            <a:schemeClr val="tx2"/>
          </a:solidFill>
          <a:latin typeface="Calibri" pitchFamily="34" charset="0"/>
          <a:cs typeface="Arial"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Q&amp;A Session  </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3074666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the relationship between the disability definition and SEN</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“This definition provides a relatively low threshold and includes more children than many realise: ‘long-term’ is defined as ‘a year or more’ and ‘substantial’ is defined as ‘more than minor or trivial’. This definition includes sensory impairments such as those affecting sight or hearing, and long-term health conditions such as asthma, diabetes, epilepsy, and cancer. Children and young people with such conditions do not necessarily have SEN, but there is a significant overlap between disabled children and young people and those with SEN. Where a disabled child or young person requires special educational provision they will also be covered by the SEN definition.”</a:t>
            </a:r>
          </a:p>
          <a:p>
            <a:pPr marL="0" indent="0">
              <a:buNone/>
            </a:pPr>
            <a:endParaRPr lang="en-GB" dirty="0"/>
          </a:p>
          <a:p>
            <a:pPr marL="0" indent="0">
              <a:buNone/>
            </a:pPr>
            <a:r>
              <a:rPr lang="en-GB" dirty="0" err="1" smtClean="0"/>
              <a:t>CoP</a:t>
            </a:r>
            <a:r>
              <a:rPr lang="en-GB" dirty="0" smtClean="0"/>
              <a:t> page 5. </a:t>
            </a:r>
            <a:endParaRPr lang="en-GB" dirty="0"/>
          </a:p>
        </p:txBody>
      </p:sp>
    </p:spTree>
    <p:extLst>
      <p:ext uri="{BB962C8B-B14F-4D97-AF65-F5344CB8AC3E}">
        <p14:creationId xmlns:p14="http://schemas.microsoft.com/office/powerpoint/2010/main" val="3531232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are the Schools </a:t>
            </a:r>
            <a:r>
              <a:rPr lang="en-GB" dirty="0" smtClean="0"/>
              <a:t>Duties to </a:t>
            </a:r>
            <a:r>
              <a:rPr lang="en-GB" dirty="0" smtClean="0"/>
              <a:t>Co-operate?</a:t>
            </a:r>
            <a:endParaRPr lang="en-GB" dirty="0"/>
          </a:p>
        </p:txBody>
      </p:sp>
      <p:sp>
        <p:nvSpPr>
          <p:cNvPr id="3" name="Content Placeholder 2"/>
          <p:cNvSpPr>
            <a:spLocks noGrp="1"/>
          </p:cNvSpPr>
          <p:nvPr>
            <p:ph idx="1"/>
          </p:nvPr>
        </p:nvSpPr>
        <p:spPr/>
        <p:txBody>
          <a:bodyPr/>
          <a:lstStyle/>
          <a:p>
            <a:pPr marL="0" indent="0">
              <a:buNone/>
            </a:pPr>
            <a:r>
              <a:rPr lang="en-GB" sz="2400" dirty="0" smtClean="0"/>
              <a:t>Some of the main ones are;</a:t>
            </a:r>
          </a:p>
          <a:p>
            <a:r>
              <a:rPr lang="en-GB" sz="2400" dirty="0" smtClean="0"/>
              <a:t>4.14 </a:t>
            </a:r>
            <a:r>
              <a:rPr lang="en-GB" sz="2400" dirty="0" smtClean="0"/>
              <a:t>Must co-operate in the production of the Local Offer</a:t>
            </a:r>
          </a:p>
          <a:p>
            <a:r>
              <a:rPr lang="en-GB" sz="2400" dirty="0" smtClean="0"/>
              <a:t>4.18-19 </a:t>
            </a:r>
            <a:r>
              <a:rPr lang="en-GB" sz="2400" dirty="0" smtClean="0"/>
              <a:t>General accountability </a:t>
            </a:r>
            <a:r>
              <a:rPr lang="en-GB" sz="2400" dirty="0" smtClean="0"/>
              <a:t>on LA and Commissioners to </a:t>
            </a:r>
            <a:r>
              <a:rPr lang="en-GB" sz="2400" dirty="0" smtClean="0"/>
              <a:t>review </a:t>
            </a:r>
            <a:r>
              <a:rPr lang="en-GB" sz="2400" dirty="0" smtClean="0"/>
              <a:t>services which could include schools</a:t>
            </a:r>
            <a:endParaRPr lang="en-GB" sz="2400" dirty="0" smtClean="0"/>
          </a:p>
          <a:p>
            <a:r>
              <a:rPr lang="en-GB" sz="2400" dirty="0" smtClean="0"/>
              <a:t>4.32 LA must set out what it expects to be </a:t>
            </a:r>
            <a:r>
              <a:rPr lang="en-GB" sz="2400" dirty="0" smtClean="0"/>
              <a:t>available for Schools delegated budgets</a:t>
            </a:r>
            <a:endParaRPr lang="en-GB" sz="2400" dirty="0" smtClean="0"/>
          </a:p>
          <a:p>
            <a:r>
              <a:rPr lang="en-GB" sz="2400" dirty="0" smtClean="0"/>
              <a:t>4.34 Schools duty to publish info must also include Equality Act duties</a:t>
            </a:r>
          </a:p>
          <a:p>
            <a:r>
              <a:rPr lang="en-GB" sz="2400" dirty="0" smtClean="0"/>
              <a:t>4.61 School has duty to inform parents about impartial information</a:t>
            </a:r>
          </a:p>
          <a:p>
            <a:r>
              <a:rPr lang="en-GB" sz="2400" dirty="0" smtClean="0"/>
              <a:t>6.81 Schools should include information about the “schools contribution to the Local Offer</a:t>
            </a:r>
            <a:r>
              <a:rPr lang="en-GB" sz="2400" dirty="0" smtClean="0"/>
              <a:t>” (</a:t>
            </a:r>
            <a:r>
              <a:rPr lang="en-GB" sz="2400" dirty="0" err="1" smtClean="0"/>
              <a:t>CoP</a:t>
            </a:r>
            <a:r>
              <a:rPr lang="en-GB" sz="2400" dirty="0" smtClean="0"/>
              <a:t>) </a:t>
            </a:r>
            <a:endParaRPr lang="en-GB" sz="2400" dirty="0"/>
          </a:p>
        </p:txBody>
      </p:sp>
    </p:spTree>
    <p:extLst>
      <p:ext uri="{BB962C8B-B14F-4D97-AF65-F5344CB8AC3E}">
        <p14:creationId xmlns:p14="http://schemas.microsoft.com/office/powerpoint/2010/main" val="387974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Schools Co-operation </a:t>
            </a:r>
            <a:r>
              <a:rPr lang="en-GB" dirty="0" smtClean="0"/>
              <a:t>Duties </a:t>
            </a:r>
            <a:endParaRPr lang="en-GB" dirty="0"/>
          </a:p>
        </p:txBody>
      </p:sp>
      <p:sp>
        <p:nvSpPr>
          <p:cNvPr id="3" name="Content Placeholder 2"/>
          <p:cNvSpPr>
            <a:spLocks noGrp="1"/>
          </p:cNvSpPr>
          <p:nvPr>
            <p:ph idx="1"/>
          </p:nvPr>
        </p:nvSpPr>
        <p:spPr/>
        <p:txBody>
          <a:bodyPr/>
          <a:lstStyle/>
          <a:p>
            <a:pPr marL="0" indent="0">
              <a:buNone/>
            </a:pPr>
            <a:r>
              <a:rPr lang="en-GB" dirty="0" smtClean="0"/>
              <a:t>“3.13 </a:t>
            </a:r>
            <a:r>
              <a:rPr lang="en-GB" dirty="0"/>
              <a:t>Local authorities must work to integrate educational provision and training provision with health and social care provision where they think that this would promote the wellbeing of children and young people with SEN or disabilities, or improve the quality of special educational provision. Local partners must co-operate with the local authority in this</a:t>
            </a:r>
            <a:r>
              <a:rPr lang="en-GB" dirty="0" smtClean="0"/>
              <a:t>.” (</a:t>
            </a:r>
            <a:r>
              <a:rPr lang="en-GB" dirty="0" err="1" smtClean="0"/>
              <a:t>CoP</a:t>
            </a:r>
            <a:r>
              <a:rPr lang="en-GB" dirty="0" smtClean="0"/>
              <a:t>) </a:t>
            </a:r>
            <a:endParaRPr lang="en-GB" dirty="0"/>
          </a:p>
        </p:txBody>
      </p:sp>
    </p:spTree>
    <p:extLst>
      <p:ext uri="{BB962C8B-B14F-4D97-AF65-F5344CB8AC3E}">
        <p14:creationId xmlns:p14="http://schemas.microsoft.com/office/powerpoint/2010/main" val="475142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Schools Duties </a:t>
            </a:r>
            <a:endParaRPr lang="en-GB" dirty="0"/>
          </a:p>
        </p:txBody>
      </p:sp>
      <p:sp>
        <p:nvSpPr>
          <p:cNvPr id="3" name="Content Placeholder 2"/>
          <p:cNvSpPr>
            <a:spLocks noGrp="1"/>
          </p:cNvSpPr>
          <p:nvPr>
            <p:ph idx="1"/>
          </p:nvPr>
        </p:nvSpPr>
        <p:spPr>
          <a:xfrm>
            <a:off x="539552" y="1700808"/>
            <a:ext cx="8229600" cy="4392613"/>
          </a:xfrm>
        </p:spPr>
        <p:txBody>
          <a:bodyPr/>
          <a:lstStyle/>
          <a:p>
            <a:pPr marL="0" indent="0">
              <a:buNone/>
            </a:pPr>
            <a:r>
              <a:rPr lang="en-GB" dirty="0" smtClean="0"/>
              <a:t>“All </a:t>
            </a:r>
            <a:r>
              <a:rPr lang="en-GB" dirty="0"/>
              <a:t>schools must publish details of what SEN provision is available through the information report and co-operate with the local authority in drawing up and reviewing the Local Offer.</a:t>
            </a:r>
          </a:p>
          <a:p>
            <a:pPr marL="0" indent="0">
              <a:buNone/>
            </a:pPr>
            <a:r>
              <a:rPr lang="en-GB" dirty="0"/>
              <a:t>Schools also have duties to make reasonable adjustments for disabled children and young people, to support medical conditions and to inform parents and young people if SEN provision is made for them</a:t>
            </a:r>
            <a:r>
              <a:rPr lang="en-GB" dirty="0" smtClean="0"/>
              <a:t>.” (</a:t>
            </a:r>
            <a:r>
              <a:rPr lang="en-GB" dirty="0" err="1" smtClean="0"/>
              <a:t>CoP</a:t>
            </a:r>
            <a:r>
              <a:rPr lang="en-GB" smtClean="0"/>
              <a:t>)</a:t>
            </a:r>
            <a:endParaRPr lang="en-GB" dirty="0"/>
          </a:p>
        </p:txBody>
      </p:sp>
    </p:spTree>
    <p:extLst>
      <p:ext uri="{BB962C8B-B14F-4D97-AF65-F5344CB8AC3E}">
        <p14:creationId xmlns:p14="http://schemas.microsoft.com/office/powerpoint/2010/main" val="212190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What are the OFSTED </a:t>
            </a:r>
            <a:r>
              <a:rPr lang="en-GB" sz="3600" dirty="0" smtClean="0"/>
              <a:t>Inspection </a:t>
            </a:r>
            <a:r>
              <a:rPr lang="en-GB" sz="3600" dirty="0" smtClean="0"/>
              <a:t>Criteria on Progression? </a:t>
            </a:r>
            <a:br>
              <a:rPr lang="en-GB" sz="3600" dirty="0" smtClean="0"/>
            </a:br>
            <a:r>
              <a:rPr lang="en-GB" sz="3600" dirty="0" smtClean="0"/>
              <a:t> </a:t>
            </a:r>
            <a:endParaRPr lang="en-GB" sz="3600" dirty="0"/>
          </a:p>
        </p:txBody>
      </p:sp>
      <p:sp>
        <p:nvSpPr>
          <p:cNvPr id="3" name="Content Placeholder 2"/>
          <p:cNvSpPr>
            <a:spLocks noGrp="1"/>
          </p:cNvSpPr>
          <p:nvPr>
            <p:ph idx="1"/>
          </p:nvPr>
        </p:nvSpPr>
        <p:spPr>
          <a:xfrm>
            <a:off x="468313" y="1268760"/>
            <a:ext cx="8229600" cy="4896543"/>
          </a:xfrm>
        </p:spPr>
        <p:txBody>
          <a:bodyPr>
            <a:normAutofit fontScale="32500" lnSpcReduction="20000"/>
          </a:bodyPr>
          <a:lstStyle/>
          <a:p>
            <a:pPr marL="0" indent="0">
              <a:buNone/>
            </a:pPr>
            <a:r>
              <a:rPr lang="en-GB" sz="5600" dirty="0" smtClean="0"/>
              <a:t>“the </a:t>
            </a:r>
            <a:r>
              <a:rPr lang="en-GB" sz="5600" dirty="0" smtClean="0"/>
              <a:t>proportions making expected progress32 and the proportions exceeding expected progress in English and in mathematics from each starting point33, compared with national figures34, for all pupils and for hose for whom the pupil premium provides support value-added indices for the school overall and for different groups of pupils and subjects</a:t>
            </a:r>
          </a:p>
          <a:p>
            <a:r>
              <a:rPr lang="en-GB" sz="5600" dirty="0" smtClean="0"/>
              <a:t>Other relevant indicators, including value-added data</a:t>
            </a:r>
          </a:p>
          <a:p>
            <a:r>
              <a:rPr lang="en-GB" sz="5600" dirty="0" smtClean="0"/>
              <a:t>performance measures for the sixth form, which include success rates</a:t>
            </a:r>
          </a:p>
          <a:p>
            <a:r>
              <a:rPr lang="en-GB" sz="5600" dirty="0" smtClean="0"/>
              <a:t>Early Years Foundation Stage Profile data</a:t>
            </a:r>
          </a:p>
          <a:p>
            <a:r>
              <a:rPr lang="en-GB" sz="5600" dirty="0" smtClean="0"/>
              <a:t>use of data below National Curriculum Level 1, including the national</a:t>
            </a:r>
          </a:p>
          <a:p>
            <a:r>
              <a:rPr lang="en-GB" sz="5600" dirty="0" smtClean="0"/>
              <a:t>data analysis</a:t>
            </a:r>
          </a:p>
          <a:p>
            <a:r>
              <a:rPr lang="en-GB" sz="5600" dirty="0" smtClean="0"/>
              <a:t>any analysis of robust progress data presented by the school, including information provided by external organisations</a:t>
            </a:r>
          </a:p>
          <a:p>
            <a:r>
              <a:rPr lang="en-GB" sz="5600" dirty="0" smtClean="0"/>
              <a:t>pupils’ attainment in relation to national standards (where available) </a:t>
            </a:r>
            <a:r>
              <a:rPr lang="en-GB" sz="5600" dirty="0" smtClean="0"/>
              <a:t>and compared </a:t>
            </a:r>
            <a:r>
              <a:rPr lang="en-GB" sz="5600" dirty="0" smtClean="0"/>
              <a:t>with all schools, based on data over the last three years, </a:t>
            </a:r>
            <a:r>
              <a:rPr lang="en-GB" sz="5600" dirty="0" smtClean="0"/>
              <a:t>noting any </a:t>
            </a:r>
            <a:r>
              <a:rPr lang="en-GB" sz="5600" dirty="0" smtClean="0"/>
              <a:t>evidence of performance significantly above or below national </a:t>
            </a:r>
            <a:r>
              <a:rPr lang="en-GB" sz="5600" dirty="0" smtClean="0"/>
              <a:t>averages; </a:t>
            </a:r>
          </a:p>
          <a:p>
            <a:r>
              <a:rPr lang="en-GB" sz="5600" dirty="0" smtClean="0"/>
              <a:t>trends </a:t>
            </a:r>
            <a:r>
              <a:rPr lang="en-GB" sz="5600" dirty="0" smtClean="0"/>
              <a:t>of improvement or decline; and inspection evidence of current pupils</a:t>
            </a:r>
            <a:r>
              <a:rPr lang="en-GB" sz="5600" dirty="0" smtClean="0"/>
              <a:t>’” </a:t>
            </a:r>
          </a:p>
          <a:p>
            <a:endParaRPr lang="en-GB" sz="5600" dirty="0"/>
          </a:p>
          <a:p>
            <a:pPr marL="0" indent="0">
              <a:buNone/>
            </a:pPr>
            <a:r>
              <a:rPr lang="en-GB" sz="5600" dirty="0" smtClean="0"/>
              <a:t>OFSTED Guidance </a:t>
            </a:r>
            <a:endParaRPr lang="en-GB" sz="5600" dirty="0" smtClean="0"/>
          </a:p>
          <a:p>
            <a:pPr marL="0" indent="0">
              <a:buNone/>
            </a:pPr>
            <a:endParaRPr lang="en-GB" sz="5600" dirty="0" smtClean="0"/>
          </a:p>
          <a:p>
            <a:pPr marL="0" indent="0">
              <a:buNone/>
            </a:pPr>
            <a:endParaRPr lang="en-GB" dirty="0"/>
          </a:p>
        </p:txBody>
      </p:sp>
    </p:spTree>
    <p:extLst>
      <p:ext uri="{BB962C8B-B14F-4D97-AF65-F5344CB8AC3E}">
        <p14:creationId xmlns:p14="http://schemas.microsoft.com/office/powerpoint/2010/main" val="1200166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smtClean="0"/>
              <a:t>What are the SENCO Requirements in Children and Families Act?</a:t>
            </a:r>
            <a:endParaRPr lang="en-GB" sz="4000" dirty="0"/>
          </a:p>
        </p:txBody>
      </p:sp>
      <p:sp>
        <p:nvSpPr>
          <p:cNvPr id="3" name="Content Placeholder 2"/>
          <p:cNvSpPr>
            <a:spLocks noGrp="1"/>
          </p:cNvSpPr>
          <p:nvPr>
            <p:ph idx="1"/>
          </p:nvPr>
        </p:nvSpPr>
        <p:spPr>
          <a:xfrm>
            <a:off x="468313" y="1412775"/>
            <a:ext cx="8229600" cy="5040561"/>
          </a:xfrm>
        </p:spPr>
        <p:txBody>
          <a:bodyPr>
            <a:normAutofit fontScale="62500" lnSpcReduction="20000"/>
          </a:bodyPr>
          <a:lstStyle/>
          <a:p>
            <a:pPr marL="0" indent="0">
              <a:buNone/>
            </a:pPr>
            <a:r>
              <a:rPr lang="en-GB" dirty="0" smtClean="0"/>
              <a:t>“Clause </a:t>
            </a:r>
            <a:r>
              <a:rPr lang="en-GB" dirty="0" smtClean="0"/>
              <a:t>67 SEN co-ordinators</a:t>
            </a:r>
          </a:p>
          <a:p>
            <a:pPr marL="0" indent="0">
              <a:buNone/>
            </a:pPr>
            <a:r>
              <a:rPr lang="en-GB" dirty="0" smtClean="0"/>
              <a:t>(1) This section imposes duties on the appropriate authorities of the following</a:t>
            </a:r>
          </a:p>
          <a:p>
            <a:pPr marL="0" indent="0">
              <a:buNone/>
            </a:pPr>
            <a:r>
              <a:rPr lang="en-GB" dirty="0" smtClean="0"/>
              <a:t>schools in England—</a:t>
            </a:r>
          </a:p>
          <a:p>
            <a:pPr marL="0" indent="0">
              <a:buNone/>
            </a:pPr>
            <a:r>
              <a:rPr lang="en-GB" dirty="0" smtClean="0"/>
              <a:t>(a) mainstream schools;</a:t>
            </a:r>
          </a:p>
          <a:p>
            <a:pPr marL="0" indent="0">
              <a:buNone/>
            </a:pPr>
            <a:r>
              <a:rPr lang="en-GB" dirty="0" smtClean="0"/>
              <a:t>(b) maintained nursery schools.</a:t>
            </a:r>
          </a:p>
          <a:p>
            <a:pPr marL="0" indent="0">
              <a:buNone/>
            </a:pPr>
            <a:r>
              <a:rPr lang="en-GB" dirty="0" smtClean="0"/>
              <a:t>(2) The appropriate authority must designate a member of staff at the school (to be</a:t>
            </a:r>
          </a:p>
          <a:p>
            <a:pPr marL="0" indent="0">
              <a:buNone/>
            </a:pPr>
            <a:r>
              <a:rPr lang="en-GB" dirty="0" smtClean="0"/>
              <a:t>known as the “SEN co-ordinator”) as having responsibility for co-ordinating</a:t>
            </a:r>
          </a:p>
          <a:p>
            <a:pPr marL="0" indent="0">
              <a:buNone/>
            </a:pPr>
            <a:r>
              <a:rPr lang="en-GB" dirty="0" smtClean="0"/>
              <a:t>the provision for pupils with special educational needs.</a:t>
            </a:r>
          </a:p>
          <a:p>
            <a:pPr marL="0" indent="0">
              <a:buNone/>
            </a:pPr>
            <a:r>
              <a:rPr lang="en-GB" dirty="0" smtClean="0"/>
              <a:t>(3) Regulations may—</a:t>
            </a:r>
          </a:p>
          <a:p>
            <a:pPr marL="0" indent="0">
              <a:buNone/>
            </a:pPr>
            <a:r>
              <a:rPr lang="en-GB" dirty="0" smtClean="0"/>
              <a:t>(a) require appropriate authorities which are subject to the duty imposed</a:t>
            </a:r>
          </a:p>
          <a:p>
            <a:pPr marL="0" indent="0">
              <a:buNone/>
            </a:pPr>
            <a:r>
              <a:rPr lang="en-GB" dirty="0" smtClean="0"/>
              <a:t>by subsection (2) to ensure that SEN co-ordinators have prescribed</a:t>
            </a:r>
          </a:p>
          <a:p>
            <a:pPr marL="0" indent="0">
              <a:buNone/>
            </a:pPr>
            <a:r>
              <a:rPr lang="en-GB" dirty="0" smtClean="0"/>
              <a:t>qualifications or prescribed experience (or both);</a:t>
            </a:r>
          </a:p>
          <a:p>
            <a:pPr marL="0" indent="0">
              <a:buNone/>
            </a:pPr>
            <a:r>
              <a:rPr lang="en-GB" dirty="0" smtClean="0"/>
              <a:t>(b) confer other functions relating to SEN co-ordinators on appropriate</a:t>
            </a:r>
          </a:p>
          <a:p>
            <a:pPr marL="0" indent="0">
              <a:buNone/>
            </a:pPr>
            <a:r>
              <a:rPr lang="en-GB" dirty="0" smtClean="0"/>
              <a:t>authorities which are subject to the duty imposed by subsection (2</a:t>
            </a:r>
            <a:r>
              <a:rPr lang="en-GB" dirty="0" smtClean="0"/>
              <a:t>).”</a:t>
            </a:r>
            <a:endParaRPr lang="en-GB" dirty="0"/>
          </a:p>
        </p:txBody>
      </p:sp>
    </p:spTree>
    <p:extLst>
      <p:ext uri="{BB962C8B-B14F-4D97-AF65-F5344CB8AC3E}">
        <p14:creationId xmlns:p14="http://schemas.microsoft.com/office/powerpoint/2010/main" val="1690467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SENCO Draft </a:t>
            </a:r>
            <a:r>
              <a:rPr lang="en-GB" dirty="0" err="1" smtClean="0"/>
              <a:t>Regs</a:t>
            </a:r>
            <a:endParaRPr lang="en-GB" dirty="0"/>
          </a:p>
        </p:txBody>
      </p:sp>
      <p:sp>
        <p:nvSpPr>
          <p:cNvPr id="3" name="Content Placeholder 2"/>
          <p:cNvSpPr>
            <a:spLocks noGrp="1"/>
          </p:cNvSpPr>
          <p:nvPr>
            <p:ph idx="1"/>
          </p:nvPr>
        </p:nvSpPr>
        <p:spPr>
          <a:xfrm>
            <a:off x="468313" y="1124744"/>
            <a:ext cx="8229600" cy="5472608"/>
          </a:xfrm>
        </p:spPr>
        <p:txBody>
          <a:bodyPr>
            <a:noAutofit/>
          </a:bodyPr>
          <a:lstStyle/>
          <a:p>
            <a:pPr marL="0" indent="0">
              <a:buNone/>
            </a:pPr>
            <a:r>
              <a:rPr lang="en-GB" sz="2400" dirty="0" smtClean="0"/>
              <a:t>Prescribed qualifications and experience of SENCOs</a:t>
            </a:r>
          </a:p>
          <a:p>
            <a:pPr marL="0" indent="0">
              <a:buNone/>
            </a:pPr>
            <a:r>
              <a:rPr lang="en-GB" sz="2400" dirty="0" smtClean="0"/>
              <a:t>3.—(1) The appropriate authority of a relevant school must ensure that the SENCO appointed under section 62(2) of the Children and Families Act 2014 meets all of the requirements in either paragraph (2) or (3).</a:t>
            </a:r>
          </a:p>
          <a:p>
            <a:pPr marL="0" indent="0">
              <a:buNone/>
            </a:pPr>
            <a:r>
              <a:rPr lang="en-GB" sz="2400" dirty="0" smtClean="0"/>
              <a:t>(2) The requirements in this paragraph are that the SENCO—</a:t>
            </a:r>
          </a:p>
          <a:p>
            <a:pPr marL="0" indent="0">
              <a:buNone/>
            </a:pPr>
            <a:r>
              <a:rPr lang="en-GB" sz="2400" dirty="0" smtClean="0"/>
              <a:t>(a) is a qualified teacher;</a:t>
            </a:r>
          </a:p>
          <a:p>
            <a:pPr marL="0" indent="0">
              <a:buNone/>
            </a:pPr>
            <a:r>
              <a:rPr lang="en-GB" sz="2400" dirty="0" smtClean="0"/>
              <a:t>(b) if required to complete an induction period under regulations made under section 19 of the Teaching and Higher Education Act 1998(a), has satisfactorily completed such an induction period; and</a:t>
            </a:r>
          </a:p>
          <a:p>
            <a:pPr marL="0" indent="0">
              <a:buNone/>
            </a:pPr>
            <a:r>
              <a:rPr lang="en-GB" sz="2400" dirty="0" smtClean="0"/>
              <a:t>(c) is working as a teacher at the school.</a:t>
            </a:r>
          </a:p>
        </p:txBody>
      </p:sp>
    </p:spTree>
    <p:extLst>
      <p:ext uri="{BB962C8B-B14F-4D97-AF65-F5344CB8AC3E}">
        <p14:creationId xmlns:p14="http://schemas.microsoft.com/office/powerpoint/2010/main" val="1836575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SENCO qualification contd. </a:t>
            </a:r>
            <a:endParaRPr lang="en-GB" dirty="0"/>
          </a:p>
        </p:txBody>
      </p:sp>
      <p:sp>
        <p:nvSpPr>
          <p:cNvPr id="3" name="Content Placeholder 2"/>
          <p:cNvSpPr>
            <a:spLocks noGrp="1"/>
          </p:cNvSpPr>
          <p:nvPr>
            <p:ph idx="1"/>
          </p:nvPr>
        </p:nvSpPr>
        <p:spPr>
          <a:xfrm>
            <a:off x="467544" y="1628800"/>
            <a:ext cx="8229600" cy="4392613"/>
          </a:xfrm>
        </p:spPr>
        <p:txBody>
          <a:bodyPr/>
          <a:lstStyle/>
          <a:p>
            <a:pPr marL="0" indent="0">
              <a:buNone/>
            </a:pPr>
            <a:r>
              <a:rPr lang="en-GB" sz="2400" dirty="0"/>
              <a:t>(4) Where a person becomes the SENCO at a relevant school after 1st September 2009, and has not previously been the SENCO at that or any other relevant school for a total period of more than twelve months, the appropriate authority of the school must ensure that, if the person is the SENCO at the school at any time after the third anniversary of the date on which that person becomes a SENCO, that person holds the qualification, mentioned in paragraph (5).</a:t>
            </a:r>
          </a:p>
          <a:p>
            <a:pPr marL="0" indent="0">
              <a:buNone/>
            </a:pPr>
            <a:r>
              <a:rPr lang="en-GB" sz="2400" dirty="0"/>
              <a:t>(5) The qualification referred to in paragraph (4) is the qualification for the time being known as “The National Award for Special Educational Needs Co-ordination”.</a:t>
            </a:r>
          </a:p>
        </p:txBody>
      </p:sp>
    </p:spTree>
    <p:extLst>
      <p:ext uri="{BB962C8B-B14F-4D97-AF65-F5344CB8AC3E}">
        <p14:creationId xmlns:p14="http://schemas.microsoft.com/office/powerpoint/2010/main" val="1995644916"/>
      </p:ext>
    </p:extLst>
  </p:cSld>
  <p:clrMapOvr>
    <a:masterClrMapping/>
  </p:clrMapOvr>
</p:sld>
</file>

<file path=ppt/theme/theme1.xml><?xml version="1.0" encoding="utf-8"?>
<a:theme xmlns:a="http://schemas.openxmlformats.org/drawingml/2006/main" name="NatSIP Presentation">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Calibri"/>
        <a:ea typeface=""/>
        <a:cs typeface="Arial"/>
      </a:majorFont>
      <a:minorFont>
        <a:latin typeface="Calibri"/>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ppt7AA0.tmp</Template>
  <TotalTime>67</TotalTime>
  <Words>932</Words>
  <Application>Microsoft Office PowerPoint</Application>
  <PresentationFormat>On-screen Show (4:3)</PresentationFormat>
  <Paragraphs>55</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NatSIP Presentation</vt:lpstr>
      <vt:lpstr>Q&amp;A Session  </vt:lpstr>
      <vt:lpstr>What is the relationship between the disability definition and SEN</vt:lpstr>
      <vt:lpstr>What are the Schools Duties to Co-operate?</vt:lpstr>
      <vt:lpstr>Schools Co-operation Duties </vt:lpstr>
      <vt:lpstr>Schools Duties </vt:lpstr>
      <vt:lpstr>What are the OFSTED Inspection Criteria on Progression?   </vt:lpstr>
      <vt:lpstr>What are the SENCO Requirements in Children and Families Act?</vt:lpstr>
      <vt:lpstr>SENCO Draft Regs</vt:lpstr>
      <vt:lpstr>SENCO qualification contd.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dc:creator>
  <cp:lastModifiedBy>brian</cp:lastModifiedBy>
  <cp:revision>13</cp:revision>
  <dcterms:created xsi:type="dcterms:W3CDTF">2014-07-10T13:13:47Z</dcterms:created>
  <dcterms:modified xsi:type="dcterms:W3CDTF">2014-07-11T08:54:16Z</dcterms:modified>
</cp:coreProperties>
</file>