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57" r:id="rId3"/>
    <p:sldId id="260" r:id="rId4"/>
    <p:sldId id="281" r:id="rId5"/>
    <p:sldId id="282" r:id="rId6"/>
    <p:sldId id="283" r:id="rId7"/>
    <p:sldId id="284" r:id="rId8"/>
    <p:sldId id="285" r:id="rId9"/>
    <p:sldId id="286" r:id="rId10"/>
    <p:sldId id="287" r:id="rId11"/>
    <p:sldId id="288" r:id="rId12"/>
    <p:sldId id="289" r:id="rId13"/>
    <p:sldId id="290" r:id="rId14"/>
    <p:sldId id="291" r:id="rId15"/>
    <p:sldId id="292" r:id="rId16"/>
    <p:sldId id="293" r:id="rId17"/>
    <p:sldId id="294" r:id="rId18"/>
    <p:sldId id="298" r:id="rId19"/>
    <p:sldId id="295" r:id="rId20"/>
    <p:sldId id="296" r:id="rId21"/>
    <p:sldId id="297" r:id="rId22"/>
    <p:sldId id="299" r:id="rId23"/>
    <p:sldId id="300" r:id="rId24"/>
    <p:sldId id="301" r:id="rId25"/>
    <p:sldId id="302" r:id="rId26"/>
    <p:sldId id="303" r:id="rId27"/>
    <p:sldId id="304" r:id="rId28"/>
    <p:sldId id="335" r:id="rId29"/>
    <p:sldId id="305" r:id="rId30"/>
    <p:sldId id="306" r:id="rId31"/>
    <p:sldId id="307" r:id="rId32"/>
    <p:sldId id="308" r:id="rId33"/>
    <p:sldId id="309" r:id="rId34"/>
    <p:sldId id="310" r:id="rId35"/>
    <p:sldId id="311" r:id="rId36"/>
    <p:sldId id="312" r:id="rId37"/>
    <p:sldId id="313" r:id="rId38"/>
    <p:sldId id="314" r:id="rId39"/>
    <p:sldId id="315" r:id="rId40"/>
    <p:sldId id="316" r:id="rId41"/>
    <p:sldId id="317" r:id="rId42"/>
    <p:sldId id="318" r:id="rId43"/>
    <p:sldId id="319" r:id="rId44"/>
    <p:sldId id="320" r:id="rId45"/>
    <p:sldId id="321" r:id="rId46"/>
    <p:sldId id="322" r:id="rId47"/>
    <p:sldId id="323" r:id="rId48"/>
    <p:sldId id="330" r:id="rId49"/>
  </p:sldIdLst>
  <p:sldSz cx="9144000" cy="6858000" type="screen4x3"/>
  <p:notesSz cx="6805613" cy="99441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B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6" autoAdjust="0"/>
    <p:restoredTop sz="94565" autoAdjust="0"/>
  </p:normalViewPr>
  <p:slideViewPr>
    <p:cSldViewPr>
      <p:cViewPr>
        <p:scale>
          <a:sx n="77" d="100"/>
          <a:sy n="77" d="100"/>
        </p:scale>
        <p:origin x="-2592" y="-8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122108000388839"/>
          <c:y val="3.1803393560962463E-2"/>
          <c:w val="0.51185865655681928"/>
          <c:h val="0.86980346322337065"/>
        </c:manualLayout>
      </c:layout>
      <c:barChart>
        <c:barDir val="bar"/>
        <c:grouping val="clustered"/>
        <c:varyColors val="0"/>
        <c:ser>
          <c:idx val="0"/>
          <c:order val="0"/>
          <c:tx>
            <c:strRef>
              <c:f>Sheet1!$B$1</c:f>
              <c:strCache>
                <c:ptCount val="1"/>
                <c:pt idx="0">
                  <c:v>Number of LAs</c:v>
                </c:pt>
              </c:strCache>
            </c:strRef>
          </c:tx>
          <c:spPr>
            <a:solidFill>
              <a:srgbClr val="FFC000"/>
            </a:solidFill>
            <a:ln>
              <a:solidFill>
                <a:srgbClr val="FFC000"/>
              </a:solidFill>
            </a:ln>
          </c:spPr>
          <c:invertIfNegative val="0"/>
          <c:cat>
            <c:strRef>
              <c:f>Sheet1!$A$2:$A$5</c:f>
              <c:strCache>
                <c:ptCount val="4"/>
                <c:pt idx="0">
                  <c:v>High Needs Block</c:v>
                </c:pt>
                <c:pt idx="1">
                  <c:v>Early Years Block</c:v>
                </c:pt>
                <c:pt idx="2">
                  <c:v>Both Blocks</c:v>
                </c:pt>
                <c:pt idx="3">
                  <c:v>Other</c:v>
                </c:pt>
              </c:strCache>
            </c:strRef>
          </c:cat>
          <c:val>
            <c:numRef>
              <c:f>Sheet1!$B$2:$B$5</c:f>
              <c:numCache>
                <c:formatCode>General</c:formatCode>
                <c:ptCount val="4"/>
                <c:pt idx="0">
                  <c:v>12</c:v>
                </c:pt>
                <c:pt idx="1">
                  <c:v>10</c:v>
                </c:pt>
                <c:pt idx="2">
                  <c:v>5</c:v>
                </c:pt>
                <c:pt idx="3">
                  <c:v>4</c:v>
                </c:pt>
              </c:numCache>
            </c:numRef>
          </c:val>
        </c:ser>
        <c:dLbls>
          <c:showLegendKey val="0"/>
          <c:showVal val="0"/>
          <c:showCatName val="0"/>
          <c:showSerName val="0"/>
          <c:showPercent val="0"/>
          <c:showBubbleSize val="0"/>
        </c:dLbls>
        <c:gapWidth val="150"/>
        <c:axId val="35662848"/>
        <c:axId val="35689216"/>
      </c:barChart>
      <c:catAx>
        <c:axId val="35662848"/>
        <c:scaling>
          <c:orientation val="minMax"/>
        </c:scaling>
        <c:delete val="0"/>
        <c:axPos val="l"/>
        <c:majorTickMark val="out"/>
        <c:minorTickMark val="none"/>
        <c:tickLblPos val="nextTo"/>
        <c:crossAx val="35689216"/>
        <c:crosses val="autoZero"/>
        <c:auto val="1"/>
        <c:lblAlgn val="ctr"/>
        <c:lblOffset val="100"/>
        <c:noMultiLvlLbl val="0"/>
      </c:catAx>
      <c:valAx>
        <c:axId val="35689216"/>
        <c:scaling>
          <c:orientation val="minMax"/>
        </c:scaling>
        <c:delete val="0"/>
        <c:axPos val="b"/>
        <c:majorGridlines/>
        <c:numFmt formatCode="General" sourceLinked="1"/>
        <c:majorTickMark val="out"/>
        <c:minorTickMark val="none"/>
        <c:tickLblPos val="nextTo"/>
        <c:crossAx val="35662848"/>
        <c:crosses val="autoZero"/>
        <c:crossBetween val="between"/>
      </c:valAx>
    </c:plotArea>
    <c:legend>
      <c:legendPos val="r"/>
      <c:legendEntry>
        <c:idx val="0"/>
        <c:txPr>
          <a:bodyPr/>
          <a:lstStyle/>
          <a:p>
            <a:pPr>
              <a:defRPr sz="1800" b="1" baseline="0"/>
            </a:pPr>
            <a:endParaRPr lang="en-US"/>
          </a:p>
        </c:txPr>
      </c:legendEntry>
      <c:layout/>
      <c:overlay val="0"/>
      <c:txPr>
        <a:bodyPr/>
        <a:lstStyle/>
        <a:p>
          <a:pPr>
            <a:defRPr sz="1800" baseline="0"/>
          </a:pPr>
          <a:endParaRPr lang="en-US"/>
        </a:p>
      </c:txPr>
    </c:legend>
    <c:plotVisOnly val="1"/>
    <c:dispBlanksAs val="gap"/>
    <c:showDLblsOverMax val="0"/>
  </c:chart>
  <c:txPr>
    <a:bodyPr/>
    <a:lstStyle/>
    <a:p>
      <a:pPr>
        <a:defRPr sz="1600" b="1"/>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pieChart>
        <c:varyColors val="1"/>
        <c:ser>
          <c:idx val="0"/>
          <c:order val="0"/>
          <c:tx>
            <c:strRef>
              <c:f>Sheet1!$B$1</c:f>
              <c:strCache>
                <c:ptCount val="1"/>
                <c:pt idx="0">
                  <c:v>Is the level of support EY providers are expected to provide from their own resources for children with a sesory impauirment at school action and school action plus, the same as for schools?</c:v>
                </c:pt>
              </c:strCache>
            </c:strRef>
          </c:tx>
          <c:dPt>
            <c:idx val="0"/>
            <c:bubble3D val="0"/>
          </c:dPt>
          <c:dPt>
            <c:idx val="1"/>
            <c:bubble3D val="0"/>
            <c:spPr>
              <a:solidFill>
                <a:schemeClr val="accent6">
                  <a:lumMod val="60000"/>
                  <a:lumOff val="40000"/>
                </a:schemeClr>
              </a:solidFill>
            </c:spPr>
          </c:dPt>
          <c:dLbls>
            <c:showLegendKey val="0"/>
            <c:showVal val="1"/>
            <c:showCatName val="0"/>
            <c:showSerName val="0"/>
            <c:showPercent val="0"/>
            <c:showBubbleSize val="0"/>
            <c:showLeaderLines val="1"/>
          </c:dLbls>
          <c:cat>
            <c:strRef>
              <c:f>Sheet1!$A$2:$A$3</c:f>
              <c:strCache>
                <c:ptCount val="2"/>
                <c:pt idx="0">
                  <c:v>Yes</c:v>
                </c:pt>
                <c:pt idx="1">
                  <c:v>No</c:v>
                </c:pt>
              </c:strCache>
            </c:strRef>
          </c:cat>
          <c:val>
            <c:numRef>
              <c:f>Sheet1!$B$2:$B$3</c:f>
              <c:numCache>
                <c:formatCode>General</c:formatCode>
                <c:ptCount val="2"/>
                <c:pt idx="0">
                  <c:v>9</c:v>
                </c:pt>
                <c:pt idx="1">
                  <c:v>10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84929401185962861"/>
          <c:y val="0.42859773897677766"/>
          <c:w val="0.10286648196753183"/>
          <c:h val="0.16015159997022274"/>
        </c:manualLayout>
      </c:layout>
      <c:overlay val="0"/>
      <c:txPr>
        <a:bodyPr/>
        <a:lstStyle/>
        <a:p>
          <a:pPr>
            <a:defRPr sz="22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stacked"/>
        <c:varyColors val="0"/>
        <c:ser>
          <c:idx val="0"/>
          <c:order val="0"/>
          <c:tx>
            <c:strRef>
              <c:f>Sheet1!$B$1</c:f>
              <c:strCache>
                <c:ptCount val="1"/>
                <c:pt idx="0">
                  <c:v>Yes</c:v>
                </c:pt>
              </c:strCache>
            </c:strRef>
          </c:tx>
          <c:spPr>
            <a:solidFill>
              <a:schemeClr val="accent5">
                <a:lumMod val="90000"/>
              </a:schemeClr>
            </a:solidFill>
            <a:ln>
              <a:solidFill>
                <a:schemeClr val="accent5">
                  <a:lumMod val="90000"/>
                </a:schemeClr>
              </a:solidFill>
            </a:ln>
          </c:spPr>
          <c:invertIfNegative val="0"/>
          <c:cat>
            <c:strRef>
              <c:f>Sheet1!$A$2:$A$6</c:f>
              <c:strCache>
                <c:ptCount val="5"/>
                <c:pt idx="0">
                  <c:v>Advice on access and support for individual children</c:v>
                </c:pt>
                <c:pt idx="1">
                  <c:v>Provision of access technology and support in its use</c:v>
                </c:pt>
                <c:pt idx="2">
                  <c:v>1:1 tuition for the pupil</c:v>
                </c:pt>
                <c:pt idx="3">
                  <c:v>Training for staff in the EY setting</c:v>
                </c:pt>
                <c:pt idx="4">
                  <c:v>Other</c:v>
                </c:pt>
              </c:strCache>
            </c:strRef>
          </c:cat>
          <c:val>
            <c:numRef>
              <c:f>Sheet1!$B$2:$B$6</c:f>
              <c:numCache>
                <c:formatCode>General</c:formatCode>
                <c:ptCount val="5"/>
                <c:pt idx="0">
                  <c:v>19</c:v>
                </c:pt>
                <c:pt idx="1">
                  <c:v>17</c:v>
                </c:pt>
                <c:pt idx="2">
                  <c:v>18</c:v>
                </c:pt>
                <c:pt idx="3">
                  <c:v>18</c:v>
                </c:pt>
                <c:pt idx="4">
                  <c:v>2</c:v>
                </c:pt>
              </c:numCache>
            </c:numRef>
          </c:val>
        </c:ser>
        <c:ser>
          <c:idx val="1"/>
          <c:order val="1"/>
          <c:tx>
            <c:strRef>
              <c:f>Sheet1!$C$1</c:f>
              <c:strCache>
                <c:ptCount val="1"/>
                <c:pt idx="0">
                  <c:v>No</c:v>
                </c:pt>
              </c:strCache>
            </c:strRef>
          </c:tx>
          <c:spPr>
            <a:solidFill>
              <a:srgbClr val="FF0000"/>
            </a:solidFill>
            <a:ln>
              <a:solidFill>
                <a:srgbClr val="FF0000"/>
              </a:solidFill>
            </a:ln>
          </c:spPr>
          <c:invertIfNegative val="0"/>
          <c:cat>
            <c:strRef>
              <c:f>Sheet1!$A$2:$A$6</c:f>
              <c:strCache>
                <c:ptCount val="5"/>
                <c:pt idx="0">
                  <c:v>Advice on access and support for individual children</c:v>
                </c:pt>
                <c:pt idx="1">
                  <c:v>Provision of access technology and support in its use</c:v>
                </c:pt>
                <c:pt idx="2">
                  <c:v>1:1 tuition for the pupil</c:v>
                </c:pt>
                <c:pt idx="3">
                  <c:v>Training for staff in the EY setting</c:v>
                </c:pt>
                <c:pt idx="4">
                  <c:v>Other</c:v>
                </c:pt>
              </c:strCache>
            </c:strRef>
          </c:cat>
          <c:val>
            <c:numRef>
              <c:f>Sheet1!$C$2:$C$6</c:f>
              <c:numCache>
                <c:formatCode>General</c:formatCode>
                <c:ptCount val="5"/>
                <c:pt idx="1">
                  <c:v>2</c:v>
                </c:pt>
                <c:pt idx="2">
                  <c:v>1</c:v>
                </c:pt>
              </c:numCache>
            </c:numRef>
          </c:val>
        </c:ser>
        <c:dLbls>
          <c:showLegendKey val="0"/>
          <c:showVal val="0"/>
          <c:showCatName val="0"/>
          <c:showSerName val="0"/>
          <c:showPercent val="0"/>
          <c:showBubbleSize val="0"/>
        </c:dLbls>
        <c:gapWidth val="150"/>
        <c:overlap val="100"/>
        <c:axId val="36059392"/>
        <c:axId val="36061184"/>
      </c:barChart>
      <c:catAx>
        <c:axId val="36059392"/>
        <c:scaling>
          <c:orientation val="minMax"/>
        </c:scaling>
        <c:delete val="0"/>
        <c:axPos val="l"/>
        <c:majorTickMark val="out"/>
        <c:minorTickMark val="none"/>
        <c:tickLblPos val="nextTo"/>
        <c:crossAx val="36061184"/>
        <c:crosses val="autoZero"/>
        <c:auto val="1"/>
        <c:lblAlgn val="ctr"/>
        <c:lblOffset val="100"/>
        <c:noMultiLvlLbl val="0"/>
      </c:catAx>
      <c:valAx>
        <c:axId val="36061184"/>
        <c:scaling>
          <c:orientation val="minMax"/>
        </c:scaling>
        <c:delete val="0"/>
        <c:axPos val="b"/>
        <c:majorGridlines/>
        <c:numFmt formatCode="General" sourceLinked="1"/>
        <c:majorTickMark val="out"/>
        <c:minorTickMark val="none"/>
        <c:tickLblPos val="nextTo"/>
        <c:crossAx val="36059392"/>
        <c:crosses val="autoZero"/>
        <c:crossBetween val="between"/>
      </c:valAx>
    </c:plotArea>
    <c:legend>
      <c:legendPos val="r"/>
      <c:layout>
        <c:manualLayout>
          <c:xMode val="edge"/>
          <c:yMode val="edge"/>
          <c:x val="0.86488043161271499"/>
          <c:y val="0.43148895657322872"/>
          <c:w val="0.12586030912802568"/>
          <c:h val="0.19195499353118517"/>
        </c:manualLayout>
      </c:layout>
      <c:overlay val="0"/>
      <c:txPr>
        <a:bodyPr/>
        <a:lstStyle/>
        <a:p>
          <a:pPr>
            <a:defRPr sz="2000" b="0" baseline="0"/>
          </a:pPr>
          <a:endParaRPr lang="en-US"/>
        </a:p>
      </c:txPr>
    </c:legend>
    <c:plotVisOnly val="1"/>
    <c:dispBlanksAs val="gap"/>
    <c:showDLblsOverMax val="0"/>
  </c:chart>
  <c:txPr>
    <a:bodyPr/>
    <a:lstStyle/>
    <a:p>
      <a:pPr>
        <a:defRPr sz="1600" b="1"/>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Yes</c:v>
                </c:pt>
              </c:strCache>
            </c:strRef>
          </c:tx>
          <c:spPr>
            <a:solidFill>
              <a:schemeClr val="accent5">
                <a:lumMod val="90000"/>
              </a:schemeClr>
            </a:solidFill>
          </c:spPr>
          <c:invertIfNegative val="0"/>
          <c:cat>
            <c:strRef>
              <c:f>Sheet1!$A$2:$A$4</c:f>
              <c:strCache>
                <c:ptCount val="3"/>
                <c:pt idx="0">
                  <c:v>Early Years</c:v>
                </c:pt>
                <c:pt idx="1">
                  <c:v>School</c:v>
                </c:pt>
                <c:pt idx="2">
                  <c:v>FE / Post-16</c:v>
                </c:pt>
              </c:strCache>
            </c:strRef>
          </c:cat>
          <c:val>
            <c:numRef>
              <c:f>Sheet1!$B$2:$B$4</c:f>
              <c:numCache>
                <c:formatCode>General</c:formatCode>
                <c:ptCount val="3"/>
                <c:pt idx="0">
                  <c:v>5</c:v>
                </c:pt>
                <c:pt idx="1">
                  <c:v>7</c:v>
                </c:pt>
                <c:pt idx="2">
                  <c:v>5</c:v>
                </c:pt>
              </c:numCache>
            </c:numRef>
          </c:val>
        </c:ser>
        <c:ser>
          <c:idx val="1"/>
          <c:order val="1"/>
          <c:tx>
            <c:strRef>
              <c:f>Sheet1!$C$1</c:f>
              <c:strCache>
                <c:ptCount val="1"/>
                <c:pt idx="0">
                  <c:v>No</c:v>
                </c:pt>
              </c:strCache>
            </c:strRef>
          </c:tx>
          <c:spPr>
            <a:solidFill>
              <a:srgbClr val="FF0000"/>
            </a:solidFill>
          </c:spPr>
          <c:invertIfNegative val="0"/>
          <c:cat>
            <c:strRef>
              <c:f>Sheet1!$A$2:$A$4</c:f>
              <c:strCache>
                <c:ptCount val="3"/>
                <c:pt idx="0">
                  <c:v>Early Years</c:v>
                </c:pt>
                <c:pt idx="1">
                  <c:v>School</c:v>
                </c:pt>
                <c:pt idx="2">
                  <c:v>FE / Post-16</c:v>
                </c:pt>
              </c:strCache>
            </c:strRef>
          </c:cat>
          <c:val>
            <c:numRef>
              <c:f>Sheet1!$C$2:$C$4</c:f>
              <c:numCache>
                <c:formatCode>General</c:formatCode>
                <c:ptCount val="3"/>
                <c:pt idx="0">
                  <c:v>12</c:v>
                </c:pt>
                <c:pt idx="1">
                  <c:v>11</c:v>
                </c:pt>
                <c:pt idx="2">
                  <c:v>12</c:v>
                </c:pt>
              </c:numCache>
            </c:numRef>
          </c:val>
        </c:ser>
        <c:dLbls>
          <c:showLegendKey val="0"/>
          <c:showVal val="0"/>
          <c:showCatName val="0"/>
          <c:showSerName val="0"/>
          <c:showPercent val="0"/>
          <c:showBubbleSize val="0"/>
        </c:dLbls>
        <c:gapWidth val="150"/>
        <c:axId val="37730944"/>
        <c:axId val="37740928"/>
      </c:barChart>
      <c:catAx>
        <c:axId val="37730944"/>
        <c:scaling>
          <c:orientation val="minMax"/>
        </c:scaling>
        <c:delete val="0"/>
        <c:axPos val="b"/>
        <c:majorTickMark val="out"/>
        <c:minorTickMark val="none"/>
        <c:tickLblPos val="nextTo"/>
        <c:txPr>
          <a:bodyPr/>
          <a:lstStyle/>
          <a:p>
            <a:pPr>
              <a:defRPr sz="1600" b="1"/>
            </a:pPr>
            <a:endParaRPr lang="en-US"/>
          </a:p>
        </c:txPr>
        <c:crossAx val="37740928"/>
        <c:crosses val="autoZero"/>
        <c:auto val="1"/>
        <c:lblAlgn val="ctr"/>
        <c:lblOffset val="100"/>
        <c:noMultiLvlLbl val="0"/>
      </c:catAx>
      <c:valAx>
        <c:axId val="37740928"/>
        <c:scaling>
          <c:orientation val="minMax"/>
        </c:scaling>
        <c:delete val="0"/>
        <c:axPos val="l"/>
        <c:majorGridlines/>
        <c:numFmt formatCode="General" sourceLinked="1"/>
        <c:majorTickMark val="out"/>
        <c:minorTickMark val="none"/>
        <c:tickLblPos val="nextTo"/>
        <c:txPr>
          <a:bodyPr/>
          <a:lstStyle/>
          <a:p>
            <a:pPr>
              <a:defRPr sz="1600" baseline="0"/>
            </a:pPr>
            <a:endParaRPr lang="en-US"/>
          </a:p>
        </c:txPr>
        <c:crossAx val="37730944"/>
        <c:crosses val="autoZero"/>
        <c:crossBetween val="between"/>
      </c:valAx>
    </c:plotArea>
    <c:legend>
      <c:legendPos val="r"/>
      <c:legendEntry>
        <c:idx val="1"/>
        <c:txPr>
          <a:bodyPr/>
          <a:lstStyle/>
          <a:p>
            <a:pPr>
              <a:defRPr sz="2000" baseline="0"/>
            </a:pPr>
            <a:endParaRPr lang="en-US"/>
          </a:p>
        </c:txPr>
      </c:legendEntry>
      <c:layout/>
      <c:overlay val="0"/>
      <c:txPr>
        <a:bodyPr/>
        <a:lstStyle/>
        <a:p>
          <a:pPr>
            <a:defRPr sz="1800"/>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Yes</c:v>
                </c:pt>
              </c:strCache>
            </c:strRef>
          </c:tx>
          <c:spPr>
            <a:solidFill>
              <a:schemeClr val="accent5">
                <a:lumMod val="90000"/>
              </a:schemeClr>
            </a:solidFill>
          </c:spPr>
          <c:invertIfNegative val="0"/>
          <c:cat>
            <c:strRef>
              <c:f>Sheet1!$A$2:$A$4</c:f>
              <c:strCache>
                <c:ptCount val="3"/>
                <c:pt idx="0">
                  <c:v>Early Years</c:v>
                </c:pt>
                <c:pt idx="1">
                  <c:v>School</c:v>
                </c:pt>
                <c:pt idx="2">
                  <c:v>Post-16</c:v>
                </c:pt>
              </c:strCache>
            </c:strRef>
          </c:cat>
          <c:val>
            <c:numRef>
              <c:f>Sheet1!$B$2:$B$4</c:f>
              <c:numCache>
                <c:formatCode>General</c:formatCode>
                <c:ptCount val="3"/>
                <c:pt idx="0">
                  <c:v>3</c:v>
                </c:pt>
                <c:pt idx="1">
                  <c:v>5</c:v>
                </c:pt>
                <c:pt idx="2">
                  <c:v>4</c:v>
                </c:pt>
              </c:numCache>
            </c:numRef>
          </c:val>
        </c:ser>
        <c:ser>
          <c:idx val="1"/>
          <c:order val="1"/>
          <c:tx>
            <c:strRef>
              <c:f>Sheet1!$C$1</c:f>
              <c:strCache>
                <c:ptCount val="1"/>
                <c:pt idx="0">
                  <c:v>No</c:v>
                </c:pt>
              </c:strCache>
            </c:strRef>
          </c:tx>
          <c:spPr>
            <a:solidFill>
              <a:srgbClr val="002060"/>
            </a:solidFill>
          </c:spPr>
          <c:invertIfNegative val="0"/>
          <c:cat>
            <c:strRef>
              <c:f>Sheet1!$A$2:$A$4</c:f>
              <c:strCache>
                <c:ptCount val="3"/>
                <c:pt idx="0">
                  <c:v>Early Years</c:v>
                </c:pt>
                <c:pt idx="1">
                  <c:v>School</c:v>
                </c:pt>
                <c:pt idx="2">
                  <c:v>Post-16</c:v>
                </c:pt>
              </c:strCache>
            </c:strRef>
          </c:cat>
          <c:val>
            <c:numRef>
              <c:f>Sheet1!$C$2:$C$4</c:f>
              <c:numCache>
                <c:formatCode>General</c:formatCode>
                <c:ptCount val="3"/>
                <c:pt idx="0">
                  <c:v>12</c:v>
                </c:pt>
                <c:pt idx="1">
                  <c:v>10</c:v>
                </c:pt>
                <c:pt idx="2">
                  <c:v>9</c:v>
                </c:pt>
              </c:numCache>
            </c:numRef>
          </c:val>
        </c:ser>
        <c:dLbls>
          <c:showLegendKey val="0"/>
          <c:showVal val="0"/>
          <c:showCatName val="0"/>
          <c:showSerName val="0"/>
          <c:showPercent val="0"/>
          <c:showBubbleSize val="0"/>
        </c:dLbls>
        <c:gapWidth val="150"/>
        <c:axId val="42603648"/>
        <c:axId val="42605184"/>
      </c:barChart>
      <c:catAx>
        <c:axId val="42603648"/>
        <c:scaling>
          <c:orientation val="minMax"/>
        </c:scaling>
        <c:delete val="0"/>
        <c:axPos val="b"/>
        <c:majorTickMark val="out"/>
        <c:minorTickMark val="none"/>
        <c:tickLblPos val="nextTo"/>
        <c:crossAx val="42605184"/>
        <c:crosses val="autoZero"/>
        <c:auto val="1"/>
        <c:lblAlgn val="ctr"/>
        <c:lblOffset val="100"/>
        <c:noMultiLvlLbl val="0"/>
      </c:catAx>
      <c:valAx>
        <c:axId val="42605184"/>
        <c:scaling>
          <c:orientation val="minMax"/>
        </c:scaling>
        <c:delete val="0"/>
        <c:axPos val="l"/>
        <c:majorGridlines/>
        <c:numFmt formatCode="General" sourceLinked="1"/>
        <c:majorTickMark val="out"/>
        <c:minorTickMark val="none"/>
        <c:tickLblPos val="nextTo"/>
        <c:crossAx val="42603648"/>
        <c:crosses val="autoZero"/>
        <c:crossBetween val="between"/>
      </c:valAx>
    </c:plotArea>
    <c:legend>
      <c:legendPos val="r"/>
      <c:layout>
        <c:manualLayout>
          <c:xMode val="edge"/>
          <c:yMode val="edge"/>
          <c:x val="0.87301314766209792"/>
          <c:y val="0.32923524107404856"/>
          <c:w val="0.11772759307864294"/>
          <c:h val="0.29237859105730463"/>
        </c:manualLayout>
      </c:layout>
      <c:overlay val="0"/>
    </c:legend>
    <c:plotVisOnly val="1"/>
    <c:dispBlanksAs val="gap"/>
    <c:showDLblsOverMax val="0"/>
  </c:chart>
  <c:txPr>
    <a:bodyPr/>
    <a:lstStyle/>
    <a:p>
      <a:pPr>
        <a:defRPr sz="1800" baseline="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6198373454510557"/>
          <c:y val="1.3776791414586705E-2"/>
          <c:w val="0.44350220665136825"/>
          <c:h val="0.9489779808058344"/>
        </c:manualLayout>
      </c:layout>
      <c:barChart>
        <c:barDir val="bar"/>
        <c:grouping val="stacked"/>
        <c:varyColors val="0"/>
        <c:ser>
          <c:idx val="0"/>
          <c:order val="0"/>
          <c:tx>
            <c:strRef>
              <c:f>Sheet1!$B$1</c:f>
              <c:strCache>
                <c:ptCount val="1"/>
                <c:pt idx="0">
                  <c:v>Resourced provision</c:v>
                </c:pt>
              </c:strCache>
            </c:strRef>
          </c:tx>
          <c:spPr>
            <a:solidFill>
              <a:srgbClr val="FFC000"/>
            </a:solidFill>
          </c:spPr>
          <c:invertIfNegative val="0"/>
          <c:cat>
            <c:strRef>
              <c:f>Sheet1!$A$2:$A$9</c:f>
              <c:strCache>
                <c:ptCount val="8"/>
                <c:pt idx="0">
                  <c:v>No significant implications</c:v>
                </c:pt>
                <c:pt idx="1">
                  <c:v>Fluctuation in numbers means planning more difficult</c:v>
                </c:pt>
                <c:pt idx="2">
                  <c:v>Fluctuating numbers threaten viability</c:v>
                </c:pt>
                <c:pt idx="3">
                  <c:v>Uncertainty over intentions of neigbouring LAs a problem</c:v>
                </c:pt>
                <c:pt idx="4">
                  <c:v>Schools finding doing their own recoupment a pain</c:v>
                </c:pt>
                <c:pt idx="5">
                  <c:v>Schools asking host LA to help with recoupment</c:v>
                </c:pt>
                <c:pt idx="6">
                  <c:v>More focus on planning and costing</c:v>
                </c:pt>
                <c:pt idx="7">
                  <c:v>More focus on the clarity of the specification</c:v>
                </c:pt>
              </c:strCache>
            </c:strRef>
          </c:cat>
          <c:val>
            <c:numRef>
              <c:f>Sheet1!$B$2:$B$9</c:f>
              <c:numCache>
                <c:formatCode>General</c:formatCode>
                <c:ptCount val="8"/>
                <c:pt idx="0">
                  <c:v>6</c:v>
                </c:pt>
                <c:pt idx="1">
                  <c:v>8</c:v>
                </c:pt>
                <c:pt idx="2">
                  <c:v>4</c:v>
                </c:pt>
                <c:pt idx="3">
                  <c:v>1</c:v>
                </c:pt>
                <c:pt idx="4">
                  <c:v>2</c:v>
                </c:pt>
                <c:pt idx="5">
                  <c:v>3</c:v>
                </c:pt>
                <c:pt idx="6">
                  <c:v>9</c:v>
                </c:pt>
                <c:pt idx="7">
                  <c:v>20</c:v>
                </c:pt>
              </c:numCache>
            </c:numRef>
          </c:val>
        </c:ser>
        <c:ser>
          <c:idx val="1"/>
          <c:order val="1"/>
          <c:tx>
            <c:strRef>
              <c:f>Sheet1!$C$1</c:f>
              <c:strCache>
                <c:ptCount val="1"/>
                <c:pt idx="0">
                  <c:v>Special Schools</c:v>
                </c:pt>
              </c:strCache>
            </c:strRef>
          </c:tx>
          <c:spPr>
            <a:solidFill>
              <a:schemeClr val="accent1">
                <a:lumMod val="75000"/>
              </a:schemeClr>
            </a:solidFill>
          </c:spPr>
          <c:invertIfNegative val="0"/>
          <c:cat>
            <c:strRef>
              <c:f>Sheet1!$A$2:$A$9</c:f>
              <c:strCache>
                <c:ptCount val="8"/>
                <c:pt idx="0">
                  <c:v>No significant implications</c:v>
                </c:pt>
                <c:pt idx="1">
                  <c:v>Fluctuation in numbers means planning more difficult</c:v>
                </c:pt>
                <c:pt idx="2">
                  <c:v>Fluctuating numbers threaten viability</c:v>
                </c:pt>
                <c:pt idx="3">
                  <c:v>Uncertainty over intentions of neigbouring LAs a problem</c:v>
                </c:pt>
                <c:pt idx="4">
                  <c:v>Schools finding doing their own recoupment a pain</c:v>
                </c:pt>
                <c:pt idx="5">
                  <c:v>Schools asking host LA to help with recoupment</c:v>
                </c:pt>
                <c:pt idx="6">
                  <c:v>More focus on planning and costing</c:v>
                </c:pt>
                <c:pt idx="7">
                  <c:v>More focus on the clarity of the specification</c:v>
                </c:pt>
              </c:strCache>
            </c:strRef>
          </c:cat>
          <c:val>
            <c:numRef>
              <c:f>Sheet1!$C$2:$C$9</c:f>
              <c:numCache>
                <c:formatCode>General</c:formatCode>
                <c:ptCount val="8"/>
                <c:pt idx="0">
                  <c:v>3</c:v>
                </c:pt>
                <c:pt idx="1">
                  <c:v>5</c:v>
                </c:pt>
                <c:pt idx="2">
                  <c:v>1</c:v>
                </c:pt>
                <c:pt idx="3">
                  <c:v>2</c:v>
                </c:pt>
                <c:pt idx="4">
                  <c:v>3</c:v>
                </c:pt>
                <c:pt idx="5">
                  <c:v>2</c:v>
                </c:pt>
                <c:pt idx="6">
                  <c:v>6</c:v>
                </c:pt>
                <c:pt idx="7">
                  <c:v>3</c:v>
                </c:pt>
              </c:numCache>
            </c:numRef>
          </c:val>
        </c:ser>
        <c:dLbls>
          <c:showLegendKey val="0"/>
          <c:showVal val="0"/>
          <c:showCatName val="0"/>
          <c:showSerName val="0"/>
          <c:showPercent val="0"/>
          <c:showBubbleSize val="0"/>
        </c:dLbls>
        <c:gapWidth val="150"/>
        <c:overlap val="100"/>
        <c:axId val="42971136"/>
        <c:axId val="42972672"/>
      </c:barChart>
      <c:catAx>
        <c:axId val="42971136"/>
        <c:scaling>
          <c:orientation val="minMax"/>
        </c:scaling>
        <c:delete val="0"/>
        <c:axPos val="l"/>
        <c:majorTickMark val="out"/>
        <c:minorTickMark val="none"/>
        <c:tickLblPos val="nextTo"/>
        <c:crossAx val="42972672"/>
        <c:crosses val="autoZero"/>
        <c:auto val="1"/>
        <c:lblAlgn val="ctr"/>
        <c:lblOffset val="100"/>
        <c:noMultiLvlLbl val="0"/>
      </c:catAx>
      <c:valAx>
        <c:axId val="42972672"/>
        <c:scaling>
          <c:orientation val="minMax"/>
        </c:scaling>
        <c:delete val="0"/>
        <c:axPos val="b"/>
        <c:majorGridlines/>
        <c:numFmt formatCode="General" sourceLinked="1"/>
        <c:majorTickMark val="out"/>
        <c:minorTickMark val="none"/>
        <c:tickLblPos val="nextTo"/>
        <c:crossAx val="42971136"/>
        <c:crosses val="autoZero"/>
        <c:crossBetween val="between"/>
      </c:valAx>
    </c:plotArea>
    <c:legend>
      <c:legendPos val="r"/>
      <c:layout>
        <c:manualLayout>
          <c:xMode val="edge"/>
          <c:yMode val="edge"/>
          <c:x val="0.83275638417538234"/>
          <c:y val="0.30043233808971848"/>
          <c:w val="0.15740740740740947"/>
          <c:h val="0.24354317774215564"/>
        </c:manualLayout>
      </c:layout>
      <c:overlay val="0"/>
    </c:legend>
    <c:plotVisOnly val="1"/>
    <c:dispBlanksAs val="gap"/>
    <c:showDLblsOverMax val="0"/>
  </c:chart>
  <c:txPr>
    <a:bodyPr/>
    <a:lstStyle/>
    <a:p>
      <a:pPr>
        <a:defRPr sz="1600" baseline="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9696603036509718"/>
          <c:y val="2.6373663399877244E-2"/>
          <c:w val="0.48225410851785699"/>
          <c:h val="0.89963797282997704"/>
        </c:manualLayout>
      </c:layout>
      <c:barChart>
        <c:barDir val="bar"/>
        <c:grouping val="clustered"/>
        <c:varyColors val="0"/>
        <c:ser>
          <c:idx val="0"/>
          <c:order val="0"/>
          <c:tx>
            <c:strRef>
              <c:f>Sheet1!$B$1</c:f>
              <c:strCache>
                <c:ptCount val="1"/>
                <c:pt idx="0">
                  <c:v>Yes</c:v>
                </c:pt>
              </c:strCache>
            </c:strRef>
          </c:tx>
          <c:spPr>
            <a:solidFill>
              <a:schemeClr val="accent5">
                <a:lumMod val="90000"/>
              </a:schemeClr>
            </a:solidFill>
          </c:spPr>
          <c:invertIfNegative val="0"/>
          <c:cat>
            <c:strRef>
              <c:f>Sheet1!$A$2:$A$10</c:f>
              <c:strCache>
                <c:ptCount val="9"/>
                <c:pt idx="0">
                  <c:v>More local provision is likely</c:v>
                </c:pt>
                <c:pt idx="1">
                  <c:v>Evidence of a shift to local provision</c:v>
                </c:pt>
                <c:pt idx="2">
                  <c:v>Looking at unified approach to specialist services</c:v>
                </c:pt>
                <c:pt idx="3">
                  <c:v>Expanding support services</c:v>
                </c:pt>
                <c:pt idx="4">
                  <c:v>Improving monitoring of all post 16 students</c:v>
                </c:pt>
                <c:pt idx="5">
                  <c:v>Improving monitoring of those with LDA</c:v>
                </c:pt>
                <c:pt idx="6">
                  <c:v>LA has record of all post 16 students with SI</c:v>
                </c:pt>
                <c:pt idx="7">
                  <c:v>LA has record of all post 16 learners with LDA</c:v>
                </c:pt>
                <c:pt idx="8">
                  <c:v>Increased uncertainty</c:v>
                </c:pt>
              </c:strCache>
            </c:strRef>
          </c:cat>
          <c:val>
            <c:numRef>
              <c:f>Sheet1!$B$2:$B$10</c:f>
              <c:numCache>
                <c:formatCode>General</c:formatCode>
                <c:ptCount val="9"/>
                <c:pt idx="0">
                  <c:v>10</c:v>
                </c:pt>
                <c:pt idx="1">
                  <c:v>9</c:v>
                </c:pt>
                <c:pt idx="2">
                  <c:v>3</c:v>
                </c:pt>
                <c:pt idx="3">
                  <c:v>2</c:v>
                </c:pt>
                <c:pt idx="4">
                  <c:v>4</c:v>
                </c:pt>
                <c:pt idx="5">
                  <c:v>5</c:v>
                </c:pt>
                <c:pt idx="6">
                  <c:v>6</c:v>
                </c:pt>
                <c:pt idx="7">
                  <c:v>10</c:v>
                </c:pt>
                <c:pt idx="8">
                  <c:v>3</c:v>
                </c:pt>
              </c:numCache>
            </c:numRef>
          </c:val>
        </c:ser>
        <c:ser>
          <c:idx val="1"/>
          <c:order val="1"/>
          <c:tx>
            <c:strRef>
              <c:f>Sheet1!$C$1</c:f>
              <c:strCache>
                <c:ptCount val="1"/>
                <c:pt idx="0">
                  <c:v>No</c:v>
                </c:pt>
              </c:strCache>
            </c:strRef>
          </c:tx>
          <c:spPr>
            <a:solidFill>
              <a:srgbClr val="FF0000"/>
            </a:solidFill>
          </c:spPr>
          <c:invertIfNegative val="0"/>
          <c:cat>
            <c:strRef>
              <c:f>Sheet1!$A$2:$A$10</c:f>
              <c:strCache>
                <c:ptCount val="9"/>
                <c:pt idx="0">
                  <c:v>More local provision is likely</c:v>
                </c:pt>
                <c:pt idx="1">
                  <c:v>Evidence of a shift to local provision</c:v>
                </c:pt>
                <c:pt idx="2">
                  <c:v>Looking at unified approach to specialist services</c:v>
                </c:pt>
                <c:pt idx="3">
                  <c:v>Expanding support services</c:v>
                </c:pt>
                <c:pt idx="4">
                  <c:v>Improving monitoring of all post 16 students</c:v>
                </c:pt>
                <c:pt idx="5">
                  <c:v>Improving monitoring of those with LDA</c:v>
                </c:pt>
                <c:pt idx="6">
                  <c:v>LA has record of all post 16 students with SI</c:v>
                </c:pt>
                <c:pt idx="7">
                  <c:v>LA has record of all post 16 learners with LDA</c:v>
                </c:pt>
                <c:pt idx="8">
                  <c:v>Increased uncertainty</c:v>
                </c:pt>
              </c:strCache>
            </c:strRef>
          </c:cat>
          <c:val>
            <c:numRef>
              <c:f>Sheet1!$C$2:$C$10</c:f>
              <c:numCache>
                <c:formatCode>General</c:formatCode>
                <c:ptCount val="9"/>
                <c:pt idx="0">
                  <c:v>5</c:v>
                </c:pt>
                <c:pt idx="1">
                  <c:v>7</c:v>
                </c:pt>
                <c:pt idx="2">
                  <c:v>10</c:v>
                </c:pt>
                <c:pt idx="3">
                  <c:v>7</c:v>
                </c:pt>
                <c:pt idx="4">
                  <c:v>7</c:v>
                </c:pt>
                <c:pt idx="5">
                  <c:v>7</c:v>
                </c:pt>
                <c:pt idx="6">
                  <c:v>6</c:v>
                </c:pt>
                <c:pt idx="7">
                  <c:v>2</c:v>
                </c:pt>
                <c:pt idx="8">
                  <c:v>5</c:v>
                </c:pt>
              </c:numCache>
            </c:numRef>
          </c:val>
        </c:ser>
        <c:ser>
          <c:idx val="2"/>
          <c:order val="2"/>
          <c:tx>
            <c:strRef>
              <c:f>Sheet1!$D$1</c:f>
              <c:strCache>
                <c:ptCount val="1"/>
                <c:pt idx="0">
                  <c:v>Don't Know</c:v>
                </c:pt>
              </c:strCache>
            </c:strRef>
          </c:tx>
          <c:spPr>
            <a:solidFill>
              <a:srgbClr val="FFC000"/>
            </a:solidFill>
          </c:spPr>
          <c:invertIfNegative val="0"/>
          <c:cat>
            <c:strRef>
              <c:f>Sheet1!$A$2:$A$10</c:f>
              <c:strCache>
                <c:ptCount val="9"/>
                <c:pt idx="0">
                  <c:v>More local provision is likely</c:v>
                </c:pt>
                <c:pt idx="1">
                  <c:v>Evidence of a shift to local provision</c:v>
                </c:pt>
                <c:pt idx="2">
                  <c:v>Looking at unified approach to specialist services</c:v>
                </c:pt>
                <c:pt idx="3">
                  <c:v>Expanding support services</c:v>
                </c:pt>
                <c:pt idx="4">
                  <c:v>Improving monitoring of all post 16 students</c:v>
                </c:pt>
                <c:pt idx="5">
                  <c:v>Improving monitoring of those with LDA</c:v>
                </c:pt>
                <c:pt idx="6">
                  <c:v>LA has record of all post 16 students with SI</c:v>
                </c:pt>
                <c:pt idx="7">
                  <c:v>LA has record of all post 16 learners with LDA</c:v>
                </c:pt>
                <c:pt idx="8">
                  <c:v>Increased uncertainty</c:v>
                </c:pt>
              </c:strCache>
            </c:strRef>
          </c:cat>
          <c:val>
            <c:numRef>
              <c:f>Sheet1!$D$2:$D$10</c:f>
              <c:numCache>
                <c:formatCode>General</c:formatCode>
                <c:ptCount val="9"/>
                <c:pt idx="0">
                  <c:v>0</c:v>
                </c:pt>
                <c:pt idx="1">
                  <c:v>0</c:v>
                </c:pt>
                <c:pt idx="2">
                  <c:v>1</c:v>
                </c:pt>
                <c:pt idx="3">
                  <c:v>2</c:v>
                </c:pt>
                <c:pt idx="4">
                  <c:v>2</c:v>
                </c:pt>
                <c:pt idx="5">
                  <c:v>1</c:v>
                </c:pt>
                <c:pt idx="6">
                  <c:v>1</c:v>
                </c:pt>
                <c:pt idx="7">
                  <c:v>1</c:v>
                </c:pt>
                <c:pt idx="8">
                  <c:v>3</c:v>
                </c:pt>
              </c:numCache>
            </c:numRef>
          </c:val>
        </c:ser>
        <c:dLbls>
          <c:showLegendKey val="0"/>
          <c:showVal val="0"/>
          <c:showCatName val="0"/>
          <c:showSerName val="0"/>
          <c:showPercent val="0"/>
          <c:showBubbleSize val="0"/>
        </c:dLbls>
        <c:gapWidth val="150"/>
        <c:axId val="43827200"/>
        <c:axId val="43828736"/>
      </c:barChart>
      <c:catAx>
        <c:axId val="43827200"/>
        <c:scaling>
          <c:orientation val="minMax"/>
        </c:scaling>
        <c:delete val="0"/>
        <c:axPos val="l"/>
        <c:majorTickMark val="out"/>
        <c:minorTickMark val="none"/>
        <c:tickLblPos val="nextTo"/>
        <c:crossAx val="43828736"/>
        <c:crosses val="autoZero"/>
        <c:auto val="1"/>
        <c:lblAlgn val="l"/>
        <c:lblOffset val="100"/>
        <c:noMultiLvlLbl val="0"/>
      </c:catAx>
      <c:valAx>
        <c:axId val="43828736"/>
        <c:scaling>
          <c:orientation val="minMax"/>
        </c:scaling>
        <c:delete val="0"/>
        <c:axPos val="b"/>
        <c:majorGridlines/>
        <c:numFmt formatCode="General" sourceLinked="1"/>
        <c:majorTickMark val="out"/>
        <c:minorTickMark val="none"/>
        <c:tickLblPos val="nextTo"/>
        <c:txPr>
          <a:bodyPr/>
          <a:lstStyle/>
          <a:p>
            <a:pPr>
              <a:defRPr sz="1000" baseline="0"/>
            </a:pPr>
            <a:endParaRPr lang="en-US"/>
          </a:p>
        </c:txPr>
        <c:crossAx val="43827200"/>
        <c:crosses val="autoZero"/>
        <c:crossBetween val="between"/>
      </c:valAx>
    </c:plotArea>
    <c:legend>
      <c:legendPos val="r"/>
      <c:layout>
        <c:manualLayout>
          <c:xMode val="edge"/>
          <c:yMode val="edge"/>
          <c:x val="0.84239748824204719"/>
          <c:y val="0.4165769894757651"/>
          <c:w val="0.13408660611783876"/>
          <c:h val="0.15709601361135661"/>
        </c:manualLayout>
      </c:layout>
      <c:overlay val="0"/>
      <c:txPr>
        <a:bodyPr/>
        <a:lstStyle/>
        <a:p>
          <a:pPr>
            <a:defRPr sz="1400" baseline="0"/>
          </a:pPr>
          <a:endParaRPr lang="en-US"/>
        </a:p>
      </c:txPr>
    </c:legend>
    <c:plotVisOnly val="1"/>
    <c:dispBlanksAs val="gap"/>
    <c:showDLblsOverMax val="0"/>
  </c:chart>
  <c:txPr>
    <a:bodyPr/>
    <a:lstStyle/>
    <a:p>
      <a:pPr>
        <a:defRPr sz="1400" baseline="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39" y="0"/>
            <a:ext cx="2949099" cy="497205"/>
          </a:xfrm>
          <a:prstGeom prst="rect">
            <a:avLst/>
          </a:prstGeom>
        </p:spPr>
        <p:txBody>
          <a:bodyPr vert="horz" lIns="91440" tIns="45720" rIns="91440" bIns="45720" rtlCol="0"/>
          <a:lstStyle>
            <a:lvl1pPr algn="r">
              <a:defRPr sz="1200"/>
            </a:lvl1pPr>
          </a:lstStyle>
          <a:p>
            <a:fld id="{B84803AA-08BF-4BD8-9C89-97CD34193A12}" type="datetimeFigureOut">
              <a:rPr lang="en-GB" smtClean="0"/>
              <a:pPr/>
              <a:t>04/07/2014</a:t>
            </a:fld>
            <a:endParaRPr lang="en-GB"/>
          </a:p>
        </p:txBody>
      </p:sp>
      <p:sp>
        <p:nvSpPr>
          <p:cNvPr id="4" name="Slide Image Placeholder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5169"/>
            <a:ext cx="2949099" cy="49720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39" y="9445169"/>
            <a:ext cx="2949099" cy="497205"/>
          </a:xfrm>
          <a:prstGeom prst="rect">
            <a:avLst/>
          </a:prstGeom>
        </p:spPr>
        <p:txBody>
          <a:bodyPr vert="horz" lIns="91440" tIns="45720" rIns="91440" bIns="45720" rtlCol="0" anchor="b"/>
          <a:lstStyle>
            <a:lvl1pPr algn="r">
              <a:defRPr sz="1200"/>
            </a:lvl1pPr>
          </a:lstStyle>
          <a:p>
            <a:fld id="{5727A96D-84F7-4FCB-B2A8-0BE2B4EFE70D}" type="slidenum">
              <a:rPr lang="en-GB" smtClean="0"/>
              <a:pPr/>
              <a:t>‹#›</a:t>
            </a:fld>
            <a:endParaRPr lang="en-GB"/>
          </a:p>
        </p:txBody>
      </p:sp>
    </p:spTree>
    <p:extLst>
      <p:ext uri="{BB962C8B-B14F-4D97-AF65-F5344CB8AC3E}">
        <p14:creationId xmlns:p14="http://schemas.microsoft.com/office/powerpoint/2010/main" val="1206289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727A96D-84F7-4FCB-B2A8-0BE2B4EFE70D}"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2130425"/>
            <a:ext cx="7772400" cy="1470025"/>
          </a:xfrm>
        </p:spPr>
        <p:txBody>
          <a:bodyPr/>
          <a:lstStyle>
            <a:lvl1pPr algn="ctr">
              <a:defRPr b="1"/>
            </a:lvl1pPr>
          </a:lstStyle>
          <a:p>
            <a:r>
              <a:rPr lang="en-US" smtClean="0"/>
              <a:t>Click to edit Master title style</a:t>
            </a:r>
            <a:endParaRPr lang="en-GB"/>
          </a:p>
        </p:txBody>
      </p:sp>
      <p:sp>
        <p:nvSpPr>
          <p:cNvPr id="6147"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pic>
        <p:nvPicPr>
          <p:cNvPr id="6148" name="Picture 4" descr="NATSIP-LOGO"/>
          <p:cNvPicPr>
            <a:picLocks noChangeAspect="1" noChangeArrowheads="1"/>
          </p:cNvPicPr>
          <p:nvPr/>
        </p:nvPicPr>
        <p:blipFill>
          <a:blip r:embed="rId2" cstate="print"/>
          <a:srcRect/>
          <a:stretch>
            <a:fillRect/>
          </a:stretch>
        </p:blipFill>
        <p:spPr bwMode="auto">
          <a:xfrm>
            <a:off x="1979613" y="404813"/>
            <a:ext cx="5184775" cy="1585912"/>
          </a:xfrm>
          <a:prstGeom prst="rect">
            <a:avLst/>
          </a:prstGeom>
          <a:noFill/>
        </p:spPr>
      </p:pic>
      <p:sp>
        <p:nvSpPr>
          <p:cNvPr id="6152" name="Freeform 8"/>
          <p:cNvSpPr>
            <a:spLocks/>
          </p:cNvSpPr>
          <p:nvPr/>
        </p:nvSpPr>
        <p:spPr bwMode="auto">
          <a:xfrm>
            <a:off x="-7938" y="6157913"/>
            <a:ext cx="9161463" cy="714375"/>
          </a:xfrm>
          <a:custGeom>
            <a:avLst/>
            <a:gdLst/>
            <a:ahLst/>
            <a:cxnLst>
              <a:cxn ang="0">
                <a:pos x="0" y="183"/>
              </a:cxn>
              <a:cxn ang="0">
                <a:pos x="0" y="442"/>
              </a:cxn>
              <a:cxn ang="0">
                <a:pos x="5771" y="450"/>
              </a:cxn>
              <a:cxn ang="0">
                <a:pos x="5768" y="0"/>
              </a:cxn>
              <a:cxn ang="0">
                <a:pos x="0" y="183"/>
              </a:cxn>
            </a:cxnLst>
            <a:rect l="0" t="0" r="r" b="b"/>
            <a:pathLst>
              <a:path w="5771" h="450">
                <a:moveTo>
                  <a:pt x="0" y="183"/>
                </a:moveTo>
                <a:lnTo>
                  <a:pt x="0" y="442"/>
                </a:lnTo>
                <a:lnTo>
                  <a:pt x="5771" y="450"/>
                </a:lnTo>
                <a:lnTo>
                  <a:pt x="5768" y="0"/>
                </a:lnTo>
                <a:lnTo>
                  <a:pt x="0" y="183"/>
                </a:lnTo>
                <a:close/>
              </a:path>
            </a:pathLst>
          </a:custGeom>
          <a:solidFill>
            <a:srgbClr val="ED1B24"/>
          </a:solidFill>
          <a:ln w="9525">
            <a:noFill/>
            <a:round/>
            <a:headEnd/>
            <a:tailEnd/>
          </a:ln>
          <a:effectLst/>
        </p:spPr>
        <p:txBody>
          <a:bodyPr/>
          <a:lstStyle/>
          <a:p>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260350"/>
            <a:ext cx="2057400" cy="57610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68313" y="260350"/>
            <a:ext cx="6019800" cy="57610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68313" y="1628775"/>
            <a:ext cx="4038600" cy="4392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9313" y="1628775"/>
            <a:ext cx="4038600" cy="4392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260350"/>
            <a:ext cx="820737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Rectangle 3"/>
          <p:cNvSpPr>
            <a:spLocks noGrp="1" noChangeArrowheads="1"/>
          </p:cNvSpPr>
          <p:nvPr>
            <p:ph type="body" idx="1"/>
          </p:nvPr>
        </p:nvSpPr>
        <p:spPr bwMode="auto">
          <a:xfrm>
            <a:off x="468313" y="1628775"/>
            <a:ext cx="8229600" cy="4392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pic>
        <p:nvPicPr>
          <p:cNvPr id="1031" name="Picture 7" descr="NATSIP-LOGO"/>
          <p:cNvPicPr>
            <a:picLocks noChangeAspect="1" noChangeArrowheads="1"/>
          </p:cNvPicPr>
          <p:nvPr/>
        </p:nvPicPr>
        <p:blipFill>
          <a:blip r:embed="rId13" cstate="print"/>
          <a:srcRect/>
          <a:stretch>
            <a:fillRect/>
          </a:stretch>
        </p:blipFill>
        <p:spPr bwMode="auto">
          <a:xfrm>
            <a:off x="7499350" y="6096000"/>
            <a:ext cx="1546225" cy="473075"/>
          </a:xfrm>
          <a:prstGeom prst="rect">
            <a:avLst/>
          </a:prstGeom>
          <a:noFill/>
        </p:spPr>
      </p:pic>
      <p:sp>
        <p:nvSpPr>
          <p:cNvPr id="1032" name="Freeform 8"/>
          <p:cNvSpPr>
            <a:spLocks/>
          </p:cNvSpPr>
          <p:nvPr/>
        </p:nvSpPr>
        <p:spPr bwMode="auto">
          <a:xfrm>
            <a:off x="-19050" y="6348413"/>
            <a:ext cx="9201150" cy="536575"/>
          </a:xfrm>
          <a:custGeom>
            <a:avLst/>
            <a:gdLst/>
            <a:ahLst/>
            <a:cxnLst>
              <a:cxn ang="0">
                <a:pos x="0" y="0"/>
              </a:cxn>
              <a:cxn ang="0">
                <a:pos x="0" y="324"/>
              </a:cxn>
              <a:cxn ang="0">
                <a:pos x="5795" y="338"/>
              </a:cxn>
              <a:cxn ang="0">
                <a:pos x="5796" y="246"/>
              </a:cxn>
              <a:cxn ang="0">
                <a:pos x="0" y="0"/>
              </a:cxn>
            </a:cxnLst>
            <a:rect l="0" t="0" r="r" b="b"/>
            <a:pathLst>
              <a:path w="5796" h="338">
                <a:moveTo>
                  <a:pt x="0" y="0"/>
                </a:moveTo>
                <a:lnTo>
                  <a:pt x="0" y="324"/>
                </a:lnTo>
                <a:lnTo>
                  <a:pt x="5795" y="338"/>
                </a:lnTo>
                <a:lnTo>
                  <a:pt x="5796" y="246"/>
                </a:lnTo>
                <a:lnTo>
                  <a:pt x="0" y="0"/>
                </a:lnTo>
                <a:close/>
              </a:path>
            </a:pathLst>
          </a:custGeom>
          <a:solidFill>
            <a:srgbClr val="ED1B24"/>
          </a:solidFill>
          <a:ln w="9525">
            <a:noFill/>
            <a:round/>
            <a:headEnd/>
            <a:tailEnd/>
          </a:ln>
          <a:effec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Calibri" pitchFamily="34" charset="0"/>
          <a:cs typeface="Arial" charset="0"/>
        </a:defRPr>
      </a:lvl2pPr>
      <a:lvl3pPr algn="l" rtl="0" eaLnBrk="1" fontAlgn="base" hangingPunct="1">
        <a:spcBef>
          <a:spcPct val="0"/>
        </a:spcBef>
        <a:spcAft>
          <a:spcPct val="0"/>
        </a:spcAft>
        <a:defRPr sz="4400">
          <a:solidFill>
            <a:schemeClr val="tx2"/>
          </a:solidFill>
          <a:latin typeface="Calibri" pitchFamily="34" charset="0"/>
          <a:cs typeface="Arial" charset="0"/>
        </a:defRPr>
      </a:lvl3pPr>
      <a:lvl4pPr algn="l" rtl="0" eaLnBrk="1" fontAlgn="base" hangingPunct="1">
        <a:spcBef>
          <a:spcPct val="0"/>
        </a:spcBef>
        <a:spcAft>
          <a:spcPct val="0"/>
        </a:spcAft>
        <a:defRPr sz="4400">
          <a:solidFill>
            <a:schemeClr val="tx2"/>
          </a:solidFill>
          <a:latin typeface="Calibri" pitchFamily="34" charset="0"/>
          <a:cs typeface="Arial" charset="0"/>
        </a:defRPr>
      </a:lvl4pPr>
      <a:lvl5pPr algn="l" rtl="0" eaLnBrk="1" fontAlgn="base" hangingPunct="1">
        <a:spcBef>
          <a:spcPct val="0"/>
        </a:spcBef>
        <a:spcAft>
          <a:spcPct val="0"/>
        </a:spcAft>
        <a:defRPr sz="4400">
          <a:solidFill>
            <a:schemeClr val="tx2"/>
          </a:solidFill>
          <a:latin typeface="Calibri" pitchFamily="34" charset="0"/>
          <a:cs typeface="Arial" charset="0"/>
        </a:defRPr>
      </a:lvl5pPr>
      <a:lvl6pPr marL="457200" algn="l" rtl="0" eaLnBrk="1" fontAlgn="base" hangingPunct="1">
        <a:spcBef>
          <a:spcPct val="0"/>
        </a:spcBef>
        <a:spcAft>
          <a:spcPct val="0"/>
        </a:spcAft>
        <a:defRPr sz="4400">
          <a:solidFill>
            <a:schemeClr val="tx2"/>
          </a:solidFill>
          <a:latin typeface="Calibri" pitchFamily="34" charset="0"/>
          <a:cs typeface="Arial" charset="0"/>
        </a:defRPr>
      </a:lvl6pPr>
      <a:lvl7pPr marL="914400" algn="l" rtl="0" eaLnBrk="1" fontAlgn="base" hangingPunct="1">
        <a:spcBef>
          <a:spcPct val="0"/>
        </a:spcBef>
        <a:spcAft>
          <a:spcPct val="0"/>
        </a:spcAft>
        <a:defRPr sz="4400">
          <a:solidFill>
            <a:schemeClr val="tx2"/>
          </a:solidFill>
          <a:latin typeface="Calibri" pitchFamily="34" charset="0"/>
          <a:cs typeface="Arial" charset="0"/>
        </a:defRPr>
      </a:lvl7pPr>
      <a:lvl8pPr marL="1371600" algn="l" rtl="0" eaLnBrk="1" fontAlgn="base" hangingPunct="1">
        <a:spcBef>
          <a:spcPct val="0"/>
        </a:spcBef>
        <a:spcAft>
          <a:spcPct val="0"/>
        </a:spcAft>
        <a:defRPr sz="4400">
          <a:solidFill>
            <a:schemeClr val="tx2"/>
          </a:solidFill>
          <a:latin typeface="Calibri" pitchFamily="34" charset="0"/>
          <a:cs typeface="Arial" charset="0"/>
        </a:defRPr>
      </a:lvl8pPr>
      <a:lvl9pPr marL="1828800" algn="l" rtl="0" eaLnBrk="1" fontAlgn="base" hangingPunct="1">
        <a:spcBef>
          <a:spcPct val="0"/>
        </a:spcBef>
        <a:spcAft>
          <a:spcPct val="0"/>
        </a:spcAft>
        <a:defRPr sz="4400">
          <a:solidFill>
            <a:schemeClr val="tx2"/>
          </a:solidFill>
          <a:latin typeface="Calibri" pitchFamily="34"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Rectangle 13"/>
          <p:cNvSpPr>
            <a:spLocks noGrp="1" noChangeArrowheads="1"/>
          </p:cNvSpPr>
          <p:nvPr>
            <p:ph type="ctrTitle"/>
          </p:nvPr>
        </p:nvSpPr>
        <p:spPr/>
        <p:txBody>
          <a:bodyPr/>
          <a:lstStyle/>
          <a:p>
            <a:r>
              <a:rPr lang="en-GB" dirty="0"/>
              <a:t>Funding for 0-25 Years</a:t>
            </a:r>
            <a:endParaRPr lang="en-US" dirty="0"/>
          </a:p>
        </p:txBody>
      </p:sp>
      <p:sp>
        <p:nvSpPr>
          <p:cNvPr id="2062" name="Rectangle 14"/>
          <p:cNvSpPr>
            <a:spLocks noGrp="1" noChangeArrowheads="1"/>
          </p:cNvSpPr>
          <p:nvPr>
            <p:ph type="subTitle" idx="1"/>
          </p:nvPr>
        </p:nvSpPr>
        <p:spPr/>
        <p:txBody>
          <a:bodyPr/>
          <a:lstStyle/>
          <a:p>
            <a:r>
              <a:rPr lang="en-US" dirty="0" smtClean="0"/>
              <a:t>Brian Gale</a:t>
            </a:r>
          </a:p>
          <a:p>
            <a:r>
              <a:rPr lang="en-US" dirty="0" smtClean="0"/>
              <a:t>Director Policy &amp; Campaigns</a:t>
            </a:r>
            <a:endParaRPr lang="en-US" dirty="0"/>
          </a:p>
          <a:p>
            <a:r>
              <a:rPr lang="en-US" dirty="0" smtClean="0"/>
              <a:t>The National Deaf Children’s Society</a:t>
            </a:r>
          </a:p>
          <a:p>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2656"/>
            <a:ext cx="6190456" cy="1143000"/>
          </a:xfrm>
        </p:spPr>
        <p:txBody>
          <a:bodyPr/>
          <a:lstStyle/>
          <a:p>
            <a:r>
              <a:rPr lang="en-GB" b="1" dirty="0" smtClean="0"/>
              <a:t>But</a:t>
            </a:r>
            <a:endParaRPr lang="en-GB" b="1" dirty="0"/>
          </a:p>
        </p:txBody>
      </p:sp>
      <p:sp>
        <p:nvSpPr>
          <p:cNvPr id="3" name="Content Placeholder 2"/>
          <p:cNvSpPr>
            <a:spLocks noGrp="1"/>
          </p:cNvSpPr>
          <p:nvPr>
            <p:ph idx="1"/>
          </p:nvPr>
        </p:nvSpPr>
        <p:spPr>
          <a:xfrm>
            <a:off x="685800" y="1484784"/>
            <a:ext cx="7772400" cy="4114800"/>
          </a:xfrm>
        </p:spPr>
        <p:txBody>
          <a:bodyPr/>
          <a:lstStyle/>
          <a:p>
            <a:r>
              <a:rPr lang="en-GB" dirty="0" smtClean="0"/>
              <a:t>DfE are now proposing to base funding not on numbers eligible but on actual attendance.</a:t>
            </a:r>
          </a:p>
          <a:p>
            <a:pPr marL="0" indent="0">
              <a:buNone/>
            </a:pPr>
            <a:endParaRPr lang="en-GB" sz="1000" dirty="0" smtClean="0"/>
          </a:p>
          <a:p>
            <a:r>
              <a:rPr lang="en-GB" dirty="0" smtClean="0"/>
              <a:t>This could remove the headroom in LA Early Year Block allocation to fund the additional cost of children with SEN.</a:t>
            </a:r>
          </a:p>
          <a:p>
            <a:pPr marL="0" indent="0">
              <a:buNone/>
            </a:pPr>
            <a:endParaRPr lang="en-GB" sz="1000" dirty="0" smtClean="0"/>
          </a:p>
          <a:p>
            <a:r>
              <a:rPr lang="en-GB" dirty="0" smtClean="0"/>
              <a:t>NatSIP will be responding to the consultation.</a:t>
            </a:r>
            <a:endParaRPr lang="en-GB" dirty="0"/>
          </a:p>
        </p:txBody>
      </p:sp>
    </p:spTree>
    <p:extLst>
      <p:ext uri="{BB962C8B-B14F-4D97-AF65-F5344CB8AC3E}">
        <p14:creationId xmlns:p14="http://schemas.microsoft.com/office/powerpoint/2010/main" val="2603964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85800" y="476672"/>
            <a:ext cx="7630616" cy="1143000"/>
          </a:xfrm>
        </p:spPr>
        <p:txBody>
          <a:bodyPr/>
          <a:lstStyle/>
          <a:p>
            <a:r>
              <a:rPr lang="en-GB" b="1" dirty="0" smtClean="0"/>
              <a:t>NatSIP survey 2013 - Sources of EY funding</a:t>
            </a:r>
            <a:endParaRPr lang="en-GB" b="1" dirty="0"/>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583205906"/>
              </p:ext>
            </p:extLst>
          </p:nvPr>
        </p:nvGraphicFramePr>
        <p:xfrm>
          <a:off x="467544" y="1772816"/>
          <a:ext cx="8229600" cy="43926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035345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92696"/>
            <a:ext cx="7774632" cy="1224136"/>
          </a:xfrm>
        </p:spPr>
        <p:txBody>
          <a:bodyPr/>
          <a:lstStyle/>
          <a:p>
            <a:r>
              <a:rPr lang="en-GB" sz="2800" b="1" dirty="0" smtClean="0"/>
              <a:t>Is the level of support EY providers are expected to provide  from their own resources for children at SA and SA+ the same as for schools?</a:t>
            </a:r>
            <a:r>
              <a:rPr lang="en-US" sz="2800" b="1" dirty="0" smtClean="0">
                <a:solidFill>
                  <a:schemeClr val="accent1">
                    <a:lumMod val="60000"/>
                    <a:lumOff val="40000"/>
                  </a:schemeClr>
                </a:solidFill>
              </a:rPr>
              <a:t> </a:t>
            </a:r>
            <a:r>
              <a:rPr lang="en-US" sz="2800" dirty="0">
                <a:solidFill>
                  <a:schemeClr val="accent1">
                    <a:lumMod val="60000"/>
                    <a:lumOff val="40000"/>
                  </a:schemeClr>
                </a:solidFill>
              </a:rPr>
              <a:t/>
            </a:r>
            <a:br>
              <a:rPr lang="en-US" sz="2800" dirty="0">
                <a:solidFill>
                  <a:schemeClr val="accent1">
                    <a:lumMod val="60000"/>
                    <a:lumOff val="40000"/>
                  </a:schemeClr>
                </a:solidFill>
              </a:rPr>
            </a:br>
            <a:endParaRPr lang="en-GB" sz="2800" dirty="0">
              <a:solidFill>
                <a:schemeClr val="accent1">
                  <a:lumMod val="60000"/>
                  <a:lumOff val="40000"/>
                </a:schemeClr>
              </a:solidFill>
            </a:endParaRPr>
          </a:p>
        </p:txBody>
      </p:sp>
      <p:graphicFrame>
        <p:nvGraphicFramePr>
          <p:cNvPr id="3" name="Content Placeholder 3"/>
          <p:cNvGraphicFramePr>
            <a:graphicFrameLocks noGrp="1"/>
          </p:cNvGraphicFramePr>
          <p:nvPr>
            <p:ph idx="1"/>
            <p:extLst>
              <p:ext uri="{D42A27DB-BD31-4B8C-83A1-F6EECF244321}">
                <p14:modId xmlns:p14="http://schemas.microsoft.com/office/powerpoint/2010/main" val="1146433945"/>
              </p:ext>
            </p:extLst>
          </p:nvPr>
        </p:nvGraphicFramePr>
        <p:xfrm>
          <a:off x="611560" y="2060848"/>
          <a:ext cx="8229600" cy="43926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365256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88640"/>
            <a:ext cx="6190456" cy="1152128"/>
          </a:xfrm>
        </p:spPr>
        <p:txBody>
          <a:bodyPr/>
          <a:lstStyle/>
          <a:p>
            <a:r>
              <a:rPr lang="en-GB" b="1" dirty="0" smtClean="0"/>
              <a:t>Support to EY settings</a:t>
            </a:r>
            <a:endParaRPr lang="en-GB" b="1" dirty="0"/>
          </a:p>
        </p:txBody>
      </p:sp>
      <p:graphicFrame>
        <p:nvGraphicFramePr>
          <p:cNvPr id="3" name="Content Placeholder 3"/>
          <p:cNvGraphicFramePr>
            <a:graphicFrameLocks noGrp="1"/>
          </p:cNvGraphicFramePr>
          <p:nvPr>
            <p:ph idx="1"/>
            <p:extLst>
              <p:ext uri="{D42A27DB-BD31-4B8C-83A1-F6EECF244321}">
                <p14:modId xmlns:p14="http://schemas.microsoft.com/office/powerpoint/2010/main" val="246406284"/>
              </p:ext>
            </p:extLst>
          </p:nvPr>
        </p:nvGraphicFramePr>
        <p:xfrm>
          <a:off x="467544" y="1484784"/>
          <a:ext cx="8229600" cy="43926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365256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a:spLocks noGrp="1"/>
          </p:cNvSpPr>
          <p:nvPr>
            <p:ph idx="1"/>
          </p:nvPr>
        </p:nvSpPr>
        <p:spPr>
          <a:xfrm>
            <a:off x="685800" y="1844824"/>
            <a:ext cx="7772400" cy="4114800"/>
          </a:xfrm>
        </p:spPr>
        <p:txBody>
          <a:bodyPr/>
          <a:lstStyle/>
          <a:p>
            <a:endParaRPr lang="en-GB" dirty="0"/>
          </a:p>
          <a:p>
            <a:pPr marL="0" indent="0" algn="ctr">
              <a:buNone/>
            </a:pPr>
            <a:r>
              <a:rPr lang="en-GB" sz="4800" b="1" dirty="0" smtClean="0"/>
              <a:t>FUNDING IN MAINSTREAM SCHOOLS</a:t>
            </a:r>
            <a:endParaRPr lang="en-GB" sz="4800" b="1" dirty="0"/>
          </a:p>
        </p:txBody>
      </p:sp>
    </p:spTree>
    <p:extLst>
      <p:ext uri="{BB962C8B-B14F-4D97-AF65-F5344CB8AC3E}">
        <p14:creationId xmlns:p14="http://schemas.microsoft.com/office/powerpoint/2010/main" val="2136525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0648"/>
            <a:ext cx="6190456" cy="1143000"/>
          </a:xfrm>
        </p:spPr>
        <p:txBody>
          <a:bodyPr/>
          <a:lstStyle/>
          <a:p>
            <a:r>
              <a:rPr lang="en-GB" b="1" dirty="0" smtClean="0"/>
              <a:t>Mainstream: Recap</a:t>
            </a:r>
            <a:endParaRPr lang="en-GB" b="1" dirty="0"/>
          </a:p>
        </p:txBody>
      </p:sp>
      <p:sp>
        <p:nvSpPr>
          <p:cNvPr id="3" name="Content Placeholder 2"/>
          <p:cNvSpPr>
            <a:spLocks noGrp="1"/>
          </p:cNvSpPr>
          <p:nvPr>
            <p:ph idx="1"/>
          </p:nvPr>
        </p:nvSpPr>
        <p:spPr>
          <a:xfrm>
            <a:off x="685800" y="1556792"/>
            <a:ext cx="7772400" cy="4395192"/>
          </a:xfrm>
        </p:spPr>
        <p:txBody>
          <a:bodyPr/>
          <a:lstStyle/>
          <a:p>
            <a:pPr marL="0" indent="0">
              <a:buNone/>
            </a:pPr>
            <a:r>
              <a:rPr lang="en-GB" b="1" dirty="0" smtClean="0"/>
              <a:t>Three elements of funding:</a:t>
            </a:r>
          </a:p>
          <a:p>
            <a:pPr marL="514350" indent="-514350">
              <a:buAutoNum type="arabicPeriod"/>
            </a:pPr>
            <a:r>
              <a:rPr lang="en-GB" dirty="0" smtClean="0"/>
              <a:t>Mainstream funding (av £4k)</a:t>
            </a:r>
          </a:p>
          <a:p>
            <a:pPr marL="514350" indent="-514350">
              <a:buAutoNum type="arabicPeriod"/>
            </a:pPr>
            <a:endParaRPr lang="en-GB" sz="1000" dirty="0"/>
          </a:p>
          <a:p>
            <a:pPr marL="514350" indent="-514350">
              <a:buAutoNum type="arabicPeriod"/>
            </a:pPr>
            <a:r>
              <a:rPr lang="en-GB" dirty="0" smtClean="0"/>
              <a:t>Notional SEN (determined by number of roll, social economic deprivation, lower prior attainment) (</a:t>
            </a:r>
            <a:r>
              <a:rPr lang="en-GB" dirty="0" smtClean="0">
                <a:solidFill>
                  <a:srgbClr val="FF0000"/>
                </a:solidFill>
              </a:rPr>
              <a:t>tagging in future?)</a:t>
            </a:r>
            <a:endParaRPr lang="en-GB" dirty="0" smtClean="0"/>
          </a:p>
          <a:p>
            <a:pPr marL="514350" indent="-514350">
              <a:buAutoNum type="arabicPeriod"/>
            </a:pPr>
            <a:endParaRPr lang="en-GB" sz="1000" dirty="0"/>
          </a:p>
          <a:p>
            <a:pPr marL="514350" indent="-514350">
              <a:buAutoNum type="arabicPeriod"/>
            </a:pPr>
            <a:r>
              <a:rPr lang="en-GB" dirty="0" smtClean="0"/>
              <a:t>Top up for addition cost over a nationally prescribed threshold (currently £6k)</a:t>
            </a:r>
            <a:endParaRPr lang="en-GB" dirty="0"/>
          </a:p>
        </p:txBody>
      </p:sp>
    </p:spTree>
    <p:extLst>
      <p:ext uri="{BB962C8B-B14F-4D97-AF65-F5344CB8AC3E}">
        <p14:creationId xmlns:p14="http://schemas.microsoft.com/office/powerpoint/2010/main" val="21365256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6190456" cy="1143000"/>
          </a:xfrm>
        </p:spPr>
        <p:txBody>
          <a:bodyPr/>
          <a:lstStyle/>
          <a:p>
            <a:r>
              <a:rPr lang="en-GB" b="1" dirty="0" smtClean="0"/>
              <a:t>Mainstream - recap</a:t>
            </a:r>
            <a:endParaRPr lang="en-GB" b="1" dirty="0"/>
          </a:p>
        </p:txBody>
      </p:sp>
      <p:sp>
        <p:nvSpPr>
          <p:cNvPr id="3" name="Content Placeholder 2"/>
          <p:cNvSpPr>
            <a:spLocks noGrp="1"/>
          </p:cNvSpPr>
          <p:nvPr>
            <p:ph idx="1"/>
          </p:nvPr>
        </p:nvSpPr>
        <p:spPr>
          <a:xfrm>
            <a:off x="685800" y="1412776"/>
            <a:ext cx="7772400" cy="4608512"/>
          </a:xfrm>
        </p:spPr>
        <p:txBody>
          <a:bodyPr/>
          <a:lstStyle/>
          <a:p>
            <a:r>
              <a:rPr lang="en-GB" dirty="0" smtClean="0"/>
              <a:t>Significant variation in notional budgets between LAs</a:t>
            </a:r>
          </a:p>
          <a:p>
            <a:pPr marL="0" indent="0">
              <a:buNone/>
            </a:pPr>
            <a:endParaRPr lang="en-GB" sz="1000" dirty="0" smtClean="0"/>
          </a:p>
          <a:p>
            <a:r>
              <a:rPr lang="en-GB" dirty="0" smtClean="0"/>
              <a:t>£6k is national requirement (some seeking dispensation e.g. Kent)</a:t>
            </a:r>
          </a:p>
          <a:p>
            <a:pPr marL="0" indent="0">
              <a:buNone/>
            </a:pPr>
            <a:endParaRPr lang="en-GB" sz="1000" dirty="0" smtClean="0"/>
          </a:p>
          <a:p>
            <a:r>
              <a:rPr lang="en-GB" dirty="0" smtClean="0"/>
              <a:t>Adjustments can be made for high numbers on roll </a:t>
            </a:r>
            <a:r>
              <a:rPr lang="en-GB" dirty="0" smtClean="0">
                <a:solidFill>
                  <a:srgbClr val="FF0000"/>
                </a:solidFill>
              </a:rPr>
              <a:t>(May be helpful for resourced provision. Local discretion but may be nationally prescribed in 2015/16)</a:t>
            </a:r>
            <a:endParaRPr lang="en-GB" dirty="0"/>
          </a:p>
        </p:txBody>
      </p:sp>
    </p:spTree>
    <p:extLst>
      <p:ext uri="{BB962C8B-B14F-4D97-AF65-F5344CB8AC3E}">
        <p14:creationId xmlns:p14="http://schemas.microsoft.com/office/powerpoint/2010/main" val="21365256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7846640" cy="1143000"/>
          </a:xfrm>
        </p:spPr>
        <p:txBody>
          <a:bodyPr/>
          <a:lstStyle/>
          <a:p>
            <a:r>
              <a:rPr lang="en-GB" b="1" dirty="0" smtClean="0"/>
              <a:t>Schools – What the SEN CoP says</a:t>
            </a:r>
            <a:endParaRPr lang="en-GB" b="1" dirty="0"/>
          </a:p>
        </p:txBody>
      </p:sp>
      <p:sp>
        <p:nvSpPr>
          <p:cNvPr id="3" name="Content Placeholder 2"/>
          <p:cNvSpPr>
            <a:spLocks noGrp="1"/>
          </p:cNvSpPr>
          <p:nvPr>
            <p:ph idx="1"/>
          </p:nvPr>
        </p:nvSpPr>
        <p:spPr>
          <a:xfrm>
            <a:off x="685800" y="1628800"/>
            <a:ext cx="7772400" cy="4114800"/>
          </a:xfrm>
        </p:spPr>
        <p:txBody>
          <a:bodyPr/>
          <a:lstStyle/>
          <a:p>
            <a:pPr marL="0" indent="0">
              <a:buNone/>
            </a:pPr>
            <a:r>
              <a:rPr lang="en-GB" dirty="0" smtClean="0"/>
              <a:t>The </a:t>
            </a:r>
            <a:r>
              <a:rPr lang="en-GB" dirty="0"/>
              <a:t>notional SEN </a:t>
            </a:r>
            <a:r>
              <a:rPr lang="en-GB" dirty="0" smtClean="0"/>
              <a:t>budget </a:t>
            </a:r>
            <a:r>
              <a:rPr lang="en-GB" i="1" dirty="0" smtClean="0"/>
              <a:t>“is </a:t>
            </a:r>
            <a:r>
              <a:rPr lang="en-GB" i="1" dirty="0"/>
              <a:t>not a ring-fenced amount, and it is for the school to provide high quality appropriate support from the whole of its </a:t>
            </a:r>
            <a:r>
              <a:rPr lang="en-GB" i="1" dirty="0" smtClean="0"/>
              <a:t>budget …</a:t>
            </a:r>
            <a:endParaRPr lang="en-GB" dirty="0"/>
          </a:p>
          <a:p>
            <a:pPr marL="0" indent="0">
              <a:buNone/>
            </a:pPr>
            <a:endParaRPr lang="en-GB" sz="1000" dirty="0" smtClean="0"/>
          </a:p>
          <a:p>
            <a:pPr marL="0" indent="0">
              <a:buNone/>
            </a:pPr>
            <a:r>
              <a:rPr lang="en-GB" i="1" dirty="0" smtClean="0"/>
              <a:t>They </a:t>
            </a:r>
            <a:r>
              <a:rPr lang="en-GB" i="1" dirty="0"/>
              <a:t>should consider their strategic approach to meeting SEN in the context of the total resources </a:t>
            </a:r>
            <a:r>
              <a:rPr lang="en-GB" i="1" dirty="0" smtClean="0"/>
              <a:t>available” </a:t>
            </a:r>
            <a:endParaRPr lang="en-GB" i="1" dirty="0"/>
          </a:p>
          <a:p>
            <a:pPr marL="0" indent="0">
              <a:buNone/>
            </a:pPr>
            <a:endParaRPr lang="en-GB" dirty="0"/>
          </a:p>
          <a:p>
            <a:endParaRPr lang="en-GB" dirty="0"/>
          </a:p>
        </p:txBody>
      </p:sp>
    </p:spTree>
    <p:extLst>
      <p:ext uri="{BB962C8B-B14F-4D97-AF65-F5344CB8AC3E}">
        <p14:creationId xmlns:p14="http://schemas.microsoft.com/office/powerpoint/2010/main" val="21365256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0648"/>
            <a:ext cx="6190456" cy="1143000"/>
          </a:xfrm>
        </p:spPr>
        <p:txBody>
          <a:bodyPr/>
          <a:lstStyle/>
          <a:p>
            <a:r>
              <a:rPr lang="en-GB" b="1" dirty="0" smtClean="0"/>
              <a:t>Example of banding</a:t>
            </a:r>
            <a:endParaRPr lang="en-GB" b="1" dirty="0"/>
          </a:p>
        </p:txBody>
      </p:sp>
      <p:graphicFrame>
        <p:nvGraphicFramePr>
          <p:cNvPr id="3" name="Content Placeholder 3"/>
          <p:cNvGraphicFramePr>
            <a:graphicFrameLocks noGrp="1"/>
          </p:cNvGraphicFramePr>
          <p:nvPr>
            <p:ph idx="1"/>
            <p:extLst>
              <p:ext uri="{D42A27DB-BD31-4B8C-83A1-F6EECF244321}">
                <p14:modId xmlns:p14="http://schemas.microsoft.com/office/powerpoint/2010/main" val="1609712520"/>
              </p:ext>
            </p:extLst>
          </p:nvPr>
        </p:nvGraphicFramePr>
        <p:xfrm>
          <a:off x="611560" y="1124744"/>
          <a:ext cx="8208912" cy="4824534"/>
        </p:xfrm>
        <a:graphic>
          <a:graphicData uri="http://schemas.openxmlformats.org/drawingml/2006/table">
            <a:tbl>
              <a:tblPr firstRow="1" bandRow="1">
                <a:tableStyleId>{5C22544A-7EE6-4342-B048-85BDC9FD1C3A}</a:tableStyleId>
              </a:tblPr>
              <a:tblGrid>
                <a:gridCol w="2736304"/>
                <a:gridCol w="2736304"/>
                <a:gridCol w="2736304"/>
              </a:tblGrid>
              <a:tr h="1067521">
                <a:tc>
                  <a:txBody>
                    <a:bodyPr/>
                    <a:lstStyle/>
                    <a:p>
                      <a:r>
                        <a:rPr lang="en-GB" sz="2000" dirty="0" smtClean="0">
                          <a:solidFill>
                            <a:schemeClr val="tx1"/>
                          </a:solidFill>
                        </a:rPr>
                        <a:t>Band</a:t>
                      </a:r>
                      <a:endParaRPr lang="en-GB" sz="2000" dirty="0">
                        <a:solidFill>
                          <a:schemeClr val="tx1"/>
                        </a:solidFill>
                      </a:endParaRPr>
                    </a:p>
                  </a:txBody>
                  <a:tcPr>
                    <a:solidFill>
                      <a:schemeClr val="bg1"/>
                    </a:solidFill>
                  </a:tcPr>
                </a:tc>
                <a:tc>
                  <a:txBody>
                    <a:bodyPr/>
                    <a:lstStyle/>
                    <a:p>
                      <a:r>
                        <a:rPr lang="en-GB" sz="2000" dirty="0" smtClean="0">
                          <a:solidFill>
                            <a:schemeClr val="tx1"/>
                          </a:solidFill>
                        </a:rPr>
                        <a:t>Per</a:t>
                      </a:r>
                      <a:r>
                        <a:rPr lang="en-GB" sz="2000" baseline="0" dirty="0" smtClean="0">
                          <a:solidFill>
                            <a:schemeClr val="tx1"/>
                          </a:solidFill>
                        </a:rPr>
                        <a:t> pupil top up value</a:t>
                      </a:r>
                      <a:endParaRPr lang="en-GB" sz="2000" dirty="0">
                        <a:solidFill>
                          <a:schemeClr val="tx1"/>
                        </a:solidFill>
                      </a:endParaRPr>
                    </a:p>
                  </a:txBody>
                  <a:tcPr>
                    <a:solidFill>
                      <a:schemeClr val="bg1"/>
                    </a:solidFill>
                  </a:tcPr>
                </a:tc>
                <a:tc>
                  <a:txBody>
                    <a:bodyPr/>
                    <a:lstStyle/>
                    <a:p>
                      <a:r>
                        <a:rPr lang="en-GB" sz="2000" dirty="0" smtClean="0">
                          <a:solidFill>
                            <a:schemeClr val="tx1"/>
                          </a:solidFill>
                        </a:rPr>
                        <a:t>Equivalent TA hours per week in mainstream</a:t>
                      </a:r>
                      <a:endParaRPr lang="en-GB" sz="2000" dirty="0">
                        <a:solidFill>
                          <a:schemeClr val="tx1"/>
                        </a:solidFill>
                      </a:endParaRPr>
                    </a:p>
                  </a:txBody>
                  <a:tcPr>
                    <a:solidFill>
                      <a:schemeClr val="bg1"/>
                    </a:solidFill>
                  </a:tcPr>
                </a:tc>
              </a:tr>
              <a:tr h="1390675">
                <a:tc>
                  <a:txBody>
                    <a:bodyPr/>
                    <a:lstStyle/>
                    <a:p>
                      <a:r>
                        <a:rPr lang="en-GB" sz="2000" b="1" dirty="0" smtClean="0">
                          <a:solidFill>
                            <a:schemeClr val="tx1"/>
                          </a:solidFill>
                        </a:rPr>
                        <a:t>Core Offer</a:t>
                      </a:r>
                      <a:r>
                        <a:rPr lang="en-GB" sz="2000" b="1" baseline="0" dirty="0" smtClean="0">
                          <a:solidFill>
                            <a:schemeClr val="tx1"/>
                          </a:solidFill>
                        </a:rPr>
                        <a:t> (Local Offer?)</a:t>
                      </a:r>
                    </a:p>
                    <a:p>
                      <a:r>
                        <a:rPr lang="en-GB" sz="2000" b="1" baseline="0" dirty="0" smtClean="0">
                          <a:solidFill>
                            <a:schemeClr val="tx1"/>
                          </a:solidFill>
                        </a:rPr>
                        <a:t>Below threshold for EHCP</a:t>
                      </a:r>
                      <a:endParaRPr lang="en-GB" sz="2000" b="1" dirty="0">
                        <a:solidFill>
                          <a:schemeClr val="tx1"/>
                        </a:solidFill>
                      </a:endParaRPr>
                    </a:p>
                  </a:txBody>
                  <a:tcPr>
                    <a:solidFill>
                      <a:schemeClr val="bg1"/>
                    </a:solidFill>
                  </a:tcPr>
                </a:tc>
                <a:tc>
                  <a:txBody>
                    <a:bodyPr/>
                    <a:lstStyle/>
                    <a:p>
                      <a:r>
                        <a:rPr lang="en-GB" sz="2000" b="1" dirty="0" smtClean="0">
                          <a:solidFill>
                            <a:schemeClr val="tx1"/>
                          </a:solidFill>
                        </a:rPr>
                        <a:t>£0</a:t>
                      </a:r>
                    </a:p>
                    <a:p>
                      <a:r>
                        <a:rPr lang="en-GB" sz="2000" b="1" dirty="0" smtClean="0">
                          <a:solidFill>
                            <a:schemeClr val="tx1"/>
                          </a:solidFill>
                        </a:rPr>
                        <a:t>No additional top-up,</a:t>
                      </a:r>
                      <a:r>
                        <a:rPr lang="en-GB" sz="2000" b="1" baseline="0" dirty="0" smtClean="0">
                          <a:solidFill>
                            <a:schemeClr val="tx1"/>
                          </a:solidFill>
                        </a:rPr>
                        <a:t> arrangements funded through elements 1 &amp; 2</a:t>
                      </a:r>
                      <a:endParaRPr lang="en-GB" sz="2000" b="1" dirty="0">
                        <a:solidFill>
                          <a:schemeClr val="tx1"/>
                        </a:solidFill>
                      </a:endParaRPr>
                    </a:p>
                  </a:txBody>
                  <a:tcPr>
                    <a:solidFill>
                      <a:schemeClr val="bg1"/>
                    </a:solidFill>
                  </a:tcPr>
                </a:tc>
                <a:tc>
                  <a:txBody>
                    <a:bodyPr/>
                    <a:lstStyle/>
                    <a:p>
                      <a:r>
                        <a:rPr lang="en-GB" sz="2000" b="1" dirty="0" smtClean="0">
                          <a:solidFill>
                            <a:schemeClr val="tx1"/>
                          </a:solidFill>
                        </a:rPr>
                        <a:t>Up to 13</a:t>
                      </a:r>
                      <a:endParaRPr lang="en-GB" sz="2000" b="1" dirty="0">
                        <a:solidFill>
                          <a:schemeClr val="tx1"/>
                        </a:solidFill>
                      </a:endParaRPr>
                    </a:p>
                  </a:txBody>
                  <a:tcPr>
                    <a:solidFill>
                      <a:schemeClr val="bg1"/>
                    </a:solidFill>
                  </a:tcPr>
                </a:tc>
              </a:tr>
              <a:tr h="1067521">
                <a:tc>
                  <a:txBody>
                    <a:bodyPr/>
                    <a:lstStyle/>
                    <a:p>
                      <a:r>
                        <a:rPr lang="en-GB" sz="2000" b="1" dirty="0" smtClean="0"/>
                        <a:t>Band 1</a:t>
                      </a:r>
                    </a:p>
                    <a:p>
                      <a:r>
                        <a:rPr lang="en-GB" sz="2000" b="1" dirty="0" smtClean="0"/>
                        <a:t>Meets threshold for EHCP</a:t>
                      </a:r>
                      <a:endParaRPr lang="en-GB" sz="2000" b="1" dirty="0"/>
                    </a:p>
                  </a:txBody>
                  <a:tcPr>
                    <a:solidFill>
                      <a:schemeClr val="bg1"/>
                    </a:solidFill>
                  </a:tcPr>
                </a:tc>
                <a:tc>
                  <a:txBody>
                    <a:bodyPr/>
                    <a:lstStyle/>
                    <a:p>
                      <a:r>
                        <a:rPr lang="en-GB" sz="2000" b="1" dirty="0" smtClean="0"/>
                        <a:t>£0-3K</a:t>
                      </a:r>
                      <a:endParaRPr lang="en-GB" sz="2000" b="1" dirty="0"/>
                    </a:p>
                  </a:txBody>
                  <a:tcPr>
                    <a:solidFill>
                      <a:schemeClr val="bg1"/>
                    </a:solidFill>
                  </a:tcPr>
                </a:tc>
                <a:tc>
                  <a:txBody>
                    <a:bodyPr/>
                    <a:lstStyle/>
                    <a:p>
                      <a:r>
                        <a:rPr lang="en-GB" sz="2000" b="1" dirty="0" smtClean="0"/>
                        <a:t>14 to 20 hours</a:t>
                      </a:r>
                      <a:endParaRPr lang="en-GB" sz="2000" b="1" dirty="0"/>
                    </a:p>
                  </a:txBody>
                  <a:tcPr>
                    <a:solidFill>
                      <a:schemeClr val="bg1"/>
                    </a:solidFill>
                  </a:tcPr>
                </a:tc>
              </a:tr>
              <a:tr h="432939">
                <a:tc>
                  <a:txBody>
                    <a:bodyPr/>
                    <a:lstStyle/>
                    <a:p>
                      <a:r>
                        <a:rPr lang="en-GB" sz="2000" b="1" dirty="0" smtClean="0"/>
                        <a:t>Band</a:t>
                      </a:r>
                      <a:r>
                        <a:rPr lang="en-GB" sz="2000" b="1" baseline="0" dirty="0" smtClean="0"/>
                        <a:t> 2</a:t>
                      </a:r>
                      <a:endParaRPr lang="en-GB" sz="2000" b="1" dirty="0"/>
                    </a:p>
                  </a:txBody>
                  <a:tcPr>
                    <a:solidFill>
                      <a:schemeClr val="bg1"/>
                    </a:solidFill>
                  </a:tcPr>
                </a:tc>
                <a:tc>
                  <a:txBody>
                    <a:bodyPr/>
                    <a:lstStyle/>
                    <a:p>
                      <a:r>
                        <a:rPr lang="en-GB" sz="2000" b="1" dirty="0" smtClean="0"/>
                        <a:t>£3-7K</a:t>
                      </a:r>
                      <a:endParaRPr lang="en-GB" sz="2000" b="1" dirty="0"/>
                    </a:p>
                  </a:txBody>
                  <a:tcPr>
                    <a:solidFill>
                      <a:schemeClr val="bg1"/>
                    </a:solidFill>
                  </a:tcPr>
                </a:tc>
                <a:tc>
                  <a:txBody>
                    <a:bodyPr/>
                    <a:lstStyle/>
                    <a:p>
                      <a:r>
                        <a:rPr lang="en-GB" sz="2000" b="1" dirty="0" smtClean="0"/>
                        <a:t>21-28</a:t>
                      </a:r>
                      <a:r>
                        <a:rPr lang="en-GB" sz="2000" b="1" baseline="0" dirty="0" smtClean="0"/>
                        <a:t> hours</a:t>
                      </a:r>
                      <a:endParaRPr lang="en-GB" sz="2000" b="1" dirty="0"/>
                    </a:p>
                  </a:txBody>
                  <a:tcPr>
                    <a:solidFill>
                      <a:schemeClr val="bg1"/>
                    </a:solidFill>
                  </a:tcPr>
                </a:tc>
              </a:tr>
              <a:tr h="432939">
                <a:tc>
                  <a:txBody>
                    <a:bodyPr/>
                    <a:lstStyle/>
                    <a:p>
                      <a:r>
                        <a:rPr lang="en-GB" sz="2000" b="1" dirty="0" smtClean="0"/>
                        <a:t>Band 3 </a:t>
                      </a:r>
                      <a:endParaRPr lang="en-GB" sz="2000" b="1" dirty="0"/>
                    </a:p>
                  </a:txBody>
                  <a:tcPr>
                    <a:solidFill>
                      <a:schemeClr val="bg1"/>
                    </a:solidFill>
                  </a:tcPr>
                </a:tc>
                <a:tc>
                  <a:txBody>
                    <a:bodyPr/>
                    <a:lstStyle/>
                    <a:p>
                      <a:r>
                        <a:rPr lang="en-GB" sz="2000" b="1" dirty="0" smtClean="0"/>
                        <a:t>£7-10K</a:t>
                      </a:r>
                      <a:endParaRPr lang="en-GB" sz="2000" b="1" dirty="0"/>
                    </a:p>
                  </a:txBody>
                  <a:tcPr>
                    <a:solidFill>
                      <a:schemeClr val="bg1"/>
                    </a:solidFill>
                  </a:tcPr>
                </a:tc>
                <a:tc>
                  <a:txBody>
                    <a:bodyPr/>
                    <a:lstStyle/>
                    <a:p>
                      <a:r>
                        <a:rPr lang="en-GB" sz="2000" b="1" dirty="0" smtClean="0"/>
                        <a:t>29-35 hours</a:t>
                      </a:r>
                      <a:endParaRPr lang="en-GB" sz="2000" b="1" dirty="0"/>
                    </a:p>
                  </a:txBody>
                  <a:tcPr>
                    <a:solidFill>
                      <a:schemeClr val="bg1"/>
                    </a:solidFill>
                  </a:tcPr>
                </a:tc>
              </a:tr>
              <a:tr h="432939">
                <a:tc>
                  <a:txBody>
                    <a:bodyPr/>
                    <a:lstStyle/>
                    <a:p>
                      <a:r>
                        <a:rPr lang="en-GB" sz="2000" b="1" dirty="0" smtClean="0"/>
                        <a:t>Band 4</a:t>
                      </a:r>
                      <a:endParaRPr lang="en-GB" sz="2000" b="1" dirty="0"/>
                    </a:p>
                  </a:txBody>
                  <a:tcPr>
                    <a:solidFill>
                      <a:schemeClr val="bg1"/>
                    </a:solidFill>
                  </a:tcPr>
                </a:tc>
                <a:tc>
                  <a:txBody>
                    <a:bodyPr/>
                    <a:lstStyle/>
                    <a:p>
                      <a:r>
                        <a:rPr lang="en-GB" sz="2000" b="1" dirty="0" smtClean="0"/>
                        <a:t>£10k and above</a:t>
                      </a:r>
                      <a:endParaRPr lang="en-GB" sz="2000" b="1" dirty="0"/>
                    </a:p>
                  </a:txBody>
                  <a:tcPr>
                    <a:solidFill>
                      <a:schemeClr val="bg1"/>
                    </a:solidFill>
                  </a:tcPr>
                </a:tc>
                <a:tc>
                  <a:txBody>
                    <a:bodyPr/>
                    <a:lstStyle/>
                    <a:p>
                      <a:r>
                        <a:rPr lang="en-GB" sz="2000" b="1" dirty="0" smtClean="0"/>
                        <a:t>From 35 hours</a:t>
                      </a:r>
                      <a:endParaRPr lang="en-GB" sz="2000" b="1" dirty="0"/>
                    </a:p>
                  </a:txBody>
                  <a:tcPr>
                    <a:solidFill>
                      <a:schemeClr val="bg1"/>
                    </a:solidFill>
                  </a:tcPr>
                </a:tc>
              </a:tr>
            </a:tbl>
          </a:graphicData>
        </a:graphic>
      </p:graphicFrame>
    </p:spTree>
    <p:extLst>
      <p:ext uri="{BB962C8B-B14F-4D97-AF65-F5344CB8AC3E}">
        <p14:creationId xmlns:p14="http://schemas.microsoft.com/office/powerpoint/2010/main" val="42307933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37592"/>
            <a:ext cx="8280920" cy="1019200"/>
          </a:xfrm>
        </p:spPr>
        <p:txBody>
          <a:bodyPr/>
          <a:lstStyle/>
          <a:p>
            <a:pPr lvl="0"/>
            <a:r>
              <a:rPr lang="en-GB" sz="3600" b="1" dirty="0" smtClean="0"/>
              <a:t>NatSIP Survey 2013: Does you LA use a resource banding to allocate top up?</a:t>
            </a:r>
            <a:endParaRPr lang="en-GB" sz="3600" b="1" dirty="0"/>
          </a:p>
        </p:txBody>
      </p:sp>
      <p:graphicFrame>
        <p:nvGraphicFramePr>
          <p:cNvPr id="3" name="Content Placeholder 4"/>
          <p:cNvGraphicFramePr>
            <a:graphicFrameLocks noGrp="1"/>
          </p:cNvGraphicFramePr>
          <p:nvPr>
            <p:ph idx="1"/>
            <p:extLst>
              <p:ext uri="{D42A27DB-BD31-4B8C-83A1-F6EECF244321}">
                <p14:modId xmlns:p14="http://schemas.microsoft.com/office/powerpoint/2010/main" val="587870492"/>
              </p:ext>
            </p:extLst>
          </p:nvPr>
        </p:nvGraphicFramePr>
        <p:xfrm>
          <a:off x="395536" y="1772816"/>
          <a:ext cx="8352928" cy="43926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365256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1560" y="188640"/>
            <a:ext cx="7630616" cy="1143000"/>
          </a:xfrm>
        </p:spPr>
        <p:txBody>
          <a:bodyPr/>
          <a:lstStyle/>
          <a:p>
            <a:r>
              <a:rPr lang="en-GB" b="1" dirty="0" smtClean="0"/>
              <a:t>Starting on a positive note…</a:t>
            </a:r>
            <a:endParaRPr lang="en-GB" b="1" dirty="0"/>
          </a:p>
        </p:txBody>
      </p:sp>
      <p:grpSp>
        <p:nvGrpSpPr>
          <p:cNvPr id="7" name="Group 6"/>
          <p:cNvGrpSpPr/>
          <p:nvPr/>
        </p:nvGrpSpPr>
        <p:grpSpPr>
          <a:xfrm>
            <a:off x="683568" y="1484784"/>
            <a:ext cx="7992888" cy="4640419"/>
            <a:chOff x="683568" y="1740334"/>
            <a:chExt cx="7992888" cy="4640419"/>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740334"/>
              <a:ext cx="3024336" cy="4487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730593" y="2348880"/>
              <a:ext cx="4945863" cy="4031873"/>
            </a:xfrm>
            <a:prstGeom prst="rect">
              <a:avLst/>
            </a:prstGeom>
            <a:noFill/>
          </p:spPr>
          <p:txBody>
            <a:bodyPr wrap="square" rtlCol="0">
              <a:spAutoFit/>
            </a:bodyPr>
            <a:lstStyle/>
            <a:p>
              <a:r>
                <a:rPr lang="en-GB" sz="4400" dirty="0" smtClean="0"/>
                <a:t>“If confusion is the first step to knowledge I must be a genius”</a:t>
              </a:r>
            </a:p>
            <a:p>
              <a:r>
                <a:rPr lang="en-GB" sz="4000" dirty="0" smtClean="0"/>
                <a:t> </a:t>
              </a:r>
            </a:p>
            <a:p>
              <a:pPr algn="r"/>
              <a:r>
                <a:rPr lang="en-GB" sz="3600" i="1" dirty="0" smtClean="0"/>
                <a:t>Larry Leissner</a:t>
              </a: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685800" y="1412776"/>
            <a:ext cx="7772400" cy="4114800"/>
          </a:xfrm>
        </p:spPr>
        <p:txBody>
          <a:bodyPr/>
          <a:lstStyle/>
          <a:p>
            <a:endParaRPr lang="en-GB" dirty="0" smtClean="0"/>
          </a:p>
          <a:p>
            <a:pPr marL="0" indent="0" algn="ctr">
              <a:buNone/>
            </a:pPr>
            <a:r>
              <a:rPr lang="en-GB" sz="4400" b="1" dirty="0" smtClean="0"/>
              <a:t>FUNDING OF RESOURCED PROVISION IN MAINSTREAM SCHOOLS</a:t>
            </a:r>
          </a:p>
          <a:p>
            <a:pPr marL="0" indent="0">
              <a:buNone/>
            </a:pPr>
            <a:endParaRPr lang="en-GB" sz="4400" b="1" dirty="0"/>
          </a:p>
        </p:txBody>
      </p:sp>
    </p:spTree>
    <p:extLst>
      <p:ext uri="{BB962C8B-B14F-4D97-AF65-F5344CB8AC3E}">
        <p14:creationId xmlns:p14="http://schemas.microsoft.com/office/powerpoint/2010/main" val="26280812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656"/>
            <a:ext cx="6480720" cy="1143000"/>
          </a:xfrm>
        </p:spPr>
        <p:txBody>
          <a:bodyPr/>
          <a:lstStyle/>
          <a:p>
            <a:r>
              <a:rPr lang="en-GB" b="1" dirty="0" smtClean="0"/>
              <a:t>Specialist funding: Recap</a:t>
            </a:r>
            <a:endParaRPr lang="en-GB" b="1" dirty="0"/>
          </a:p>
        </p:txBody>
      </p:sp>
      <p:sp>
        <p:nvSpPr>
          <p:cNvPr id="3" name="Content Placeholder 2"/>
          <p:cNvSpPr>
            <a:spLocks noGrp="1"/>
          </p:cNvSpPr>
          <p:nvPr>
            <p:ph idx="1"/>
          </p:nvPr>
        </p:nvSpPr>
        <p:spPr>
          <a:xfrm>
            <a:off x="683568" y="1700808"/>
            <a:ext cx="7772400" cy="4114800"/>
          </a:xfrm>
        </p:spPr>
        <p:txBody>
          <a:bodyPr/>
          <a:lstStyle/>
          <a:p>
            <a:r>
              <a:rPr lang="en-GB" sz="3600" dirty="0" smtClean="0"/>
              <a:t>£10k place funding (from LA if maintained school and EFA if not) </a:t>
            </a:r>
          </a:p>
          <a:p>
            <a:pPr marL="0" indent="0">
              <a:buNone/>
            </a:pPr>
            <a:endParaRPr lang="en-GB" sz="1000" dirty="0" smtClean="0"/>
          </a:p>
          <a:p>
            <a:r>
              <a:rPr lang="en-GB" sz="3600" dirty="0" smtClean="0"/>
              <a:t>Top up (from LA irrespective of type of school)</a:t>
            </a:r>
          </a:p>
          <a:p>
            <a:pPr marL="0" indent="0">
              <a:buNone/>
            </a:pPr>
            <a:endParaRPr lang="en-GB" sz="1000" dirty="0" smtClean="0"/>
          </a:p>
          <a:p>
            <a:r>
              <a:rPr lang="en-GB" sz="3600" dirty="0" smtClean="0"/>
              <a:t>Schools do not receive awpu or other mainstream funding</a:t>
            </a:r>
          </a:p>
          <a:p>
            <a:pPr marL="0" indent="0">
              <a:buNone/>
            </a:pPr>
            <a:endParaRPr lang="en-GB" dirty="0"/>
          </a:p>
        </p:txBody>
      </p:sp>
    </p:spTree>
    <p:extLst>
      <p:ext uri="{BB962C8B-B14F-4D97-AF65-F5344CB8AC3E}">
        <p14:creationId xmlns:p14="http://schemas.microsoft.com/office/powerpoint/2010/main" val="42307933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41784"/>
            <a:ext cx="6190456" cy="1143000"/>
          </a:xfrm>
        </p:spPr>
        <p:txBody>
          <a:bodyPr/>
          <a:lstStyle/>
          <a:p>
            <a:r>
              <a:rPr lang="en-GB" b="1" dirty="0" smtClean="0"/>
              <a:t>Top Up Funding</a:t>
            </a:r>
            <a:r>
              <a:rPr lang="en-GB" dirty="0" smtClean="0"/>
              <a:t>	</a:t>
            </a:r>
            <a:endParaRPr lang="en-GB" dirty="0"/>
          </a:p>
        </p:txBody>
      </p:sp>
      <p:sp>
        <p:nvSpPr>
          <p:cNvPr id="3" name="Content Placeholder 2"/>
          <p:cNvSpPr>
            <a:spLocks noGrp="1"/>
          </p:cNvSpPr>
          <p:nvPr>
            <p:ph idx="1"/>
          </p:nvPr>
        </p:nvSpPr>
        <p:spPr>
          <a:xfrm>
            <a:off x="685800" y="1628800"/>
            <a:ext cx="7772400" cy="4114800"/>
          </a:xfrm>
        </p:spPr>
        <p:txBody>
          <a:bodyPr/>
          <a:lstStyle/>
          <a:p>
            <a:pPr marL="0" indent="0">
              <a:buNone/>
            </a:pPr>
            <a:r>
              <a:rPr lang="en-GB" sz="3600" b="1" dirty="0"/>
              <a:t>Top should meet needs and the cost of provision:</a:t>
            </a:r>
          </a:p>
          <a:p>
            <a:pPr marL="0" indent="0">
              <a:buNone/>
            </a:pPr>
            <a:endParaRPr lang="en-GB" sz="1200" dirty="0"/>
          </a:p>
          <a:p>
            <a:pPr marL="0" indent="0">
              <a:buNone/>
            </a:pPr>
            <a:r>
              <a:rPr lang="en-GB" sz="3600" dirty="0" smtClean="0"/>
              <a:t>56</a:t>
            </a:r>
            <a:r>
              <a:rPr lang="en-GB" sz="3600" dirty="0"/>
              <a:t>. </a:t>
            </a:r>
            <a:r>
              <a:rPr lang="en-GB" sz="3600" i="1" dirty="0"/>
              <a:t>Top-up funding will be provided on a per-pupil or per-student basis, </a:t>
            </a:r>
            <a:r>
              <a:rPr lang="en-GB" sz="3600" b="1" i="1" dirty="0"/>
              <a:t>based on the assessed needs of the pupil or student</a:t>
            </a:r>
            <a:r>
              <a:rPr lang="en-GB" sz="3600" i="1" dirty="0"/>
              <a:t>, and agreed between the commissioner and provider</a:t>
            </a:r>
            <a:r>
              <a:rPr lang="en-GB" sz="3600" i="1" dirty="0" smtClean="0"/>
              <a:t>…</a:t>
            </a:r>
            <a:endParaRPr lang="en-GB" sz="3600" dirty="0"/>
          </a:p>
          <a:p>
            <a:pPr marL="0" indent="0">
              <a:buNone/>
            </a:pPr>
            <a:endParaRPr lang="en-GB" dirty="0"/>
          </a:p>
        </p:txBody>
      </p:sp>
    </p:spTree>
    <p:extLst>
      <p:ext uri="{BB962C8B-B14F-4D97-AF65-F5344CB8AC3E}">
        <p14:creationId xmlns:p14="http://schemas.microsoft.com/office/powerpoint/2010/main" val="38200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6190456" cy="1143000"/>
          </a:xfrm>
        </p:spPr>
        <p:txBody>
          <a:bodyPr/>
          <a:lstStyle/>
          <a:p>
            <a:r>
              <a:rPr lang="en-GB" b="1" dirty="0" smtClean="0"/>
              <a:t>Top Up Continued</a:t>
            </a:r>
            <a:endParaRPr lang="en-GB" b="1" dirty="0"/>
          </a:p>
        </p:txBody>
      </p:sp>
      <p:sp>
        <p:nvSpPr>
          <p:cNvPr id="3" name="Content Placeholder 2"/>
          <p:cNvSpPr>
            <a:spLocks noGrp="1"/>
          </p:cNvSpPr>
          <p:nvPr>
            <p:ph idx="1"/>
          </p:nvPr>
        </p:nvSpPr>
        <p:spPr>
          <a:xfrm>
            <a:off x="685800" y="1556792"/>
            <a:ext cx="7772400" cy="5040560"/>
          </a:xfrm>
        </p:spPr>
        <p:txBody>
          <a:bodyPr/>
          <a:lstStyle/>
          <a:p>
            <a:pPr marL="0" indent="0">
              <a:buNone/>
            </a:pPr>
            <a:r>
              <a:rPr lang="en-GB" sz="2600" i="1" dirty="0" smtClean="0"/>
              <a:t>57. The </a:t>
            </a:r>
            <a:r>
              <a:rPr lang="en-GB" sz="2600" i="1" dirty="0"/>
              <a:t>way top-up funding is set </a:t>
            </a:r>
            <a:r>
              <a:rPr lang="en-GB" sz="2600" i="1" dirty="0" smtClean="0"/>
              <a:t>… is for </a:t>
            </a:r>
            <a:r>
              <a:rPr lang="en-GB" sz="2600" i="1" dirty="0"/>
              <a:t>local determination. </a:t>
            </a:r>
            <a:r>
              <a:rPr lang="en-GB" sz="2600" i="1" dirty="0" smtClean="0"/>
              <a:t>LAs </a:t>
            </a:r>
            <a:r>
              <a:rPr lang="en-GB" sz="2600" i="1" dirty="0"/>
              <a:t>will need to work with providers to develop suitable arrangements. Top-up </a:t>
            </a:r>
            <a:r>
              <a:rPr lang="en-GB" sz="2600" b="1" i="1" dirty="0"/>
              <a:t>funding must be provided in a way that reflects a pupil’s or student’s needs and the cost of the provision they receive in the setting in which they are placed.</a:t>
            </a:r>
            <a:r>
              <a:rPr lang="en-GB" sz="2600" i="1" dirty="0"/>
              <a:t> </a:t>
            </a:r>
            <a:r>
              <a:rPr lang="en-GB" sz="2600" b="1" i="1" dirty="0">
                <a:solidFill>
                  <a:srgbClr val="FF0000"/>
                </a:solidFill>
              </a:rPr>
              <a:t>It is unlikely that a standard approach that did not take account of the different costs of provision in different settings would do this adequately</a:t>
            </a:r>
            <a:r>
              <a:rPr lang="en-GB" sz="2400" b="1" i="1" dirty="0">
                <a:solidFill>
                  <a:srgbClr val="FF0000"/>
                </a:solidFill>
              </a:rPr>
              <a:t>.</a:t>
            </a:r>
            <a:r>
              <a:rPr lang="en-GB" sz="2400" b="1" dirty="0">
                <a:solidFill>
                  <a:srgbClr val="FF0000"/>
                </a:solidFill>
              </a:rPr>
              <a:t> </a:t>
            </a:r>
            <a:endParaRPr lang="en-GB" sz="2400" b="1" dirty="0" smtClean="0">
              <a:solidFill>
                <a:srgbClr val="FF0000"/>
              </a:solidFill>
            </a:endParaRPr>
          </a:p>
          <a:p>
            <a:pPr marL="0" indent="0">
              <a:buNone/>
            </a:pPr>
            <a:endParaRPr lang="en-GB" sz="1200" b="1" dirty="0"/>
          </a:p>
          <a:p>
            <a:pPr marL="0" indent="0">
              <a:buNone/>
            </a:pPr>
            <a:r>
              <a:rPr lang="en-GB" sz="2000" dirty="0" smtClean="0"/>
              <a:t>DfE 2013-14 Revenue Funding Arrangements: Operational Guidance for Local Authorities</a:t>
            </a:r>
            <a:endParaRPr lang="en-GB" sz="2000" dirty="0"/>
          </a:p>
        </p:txBody>
      </p:sp>
    </p:spTree>
    <p:extLst>
      <p:ext uri="{BB962C8B-B14F-4D97-AF65-F5344CB8AC3E}">
        <p14:creationId xmlns:p14="http://schemas.microsoft.com/office/powerpoint/2010/main" val="38200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88640"/>
            <a:ext cx="6190456" cy="1143000"/>
          </a:xfrm>
        </p:spPr>
        <p:txBody>
          <a:bodyPr/>
          <a:lstStyle/>
          <a:p>
            <a:r>
              <a:rPr lang="en-GB" b="1" dirty="0" smtClean="0"/>
              <a:t>Approaches</a:t>
            </a:r>
            <a:endParaRPr lang="en-GB" b="1" dirty="0"/>
          </a:p>
        </p:txBody>
      </p:sp>
      <p:sp>
        <p:nvSpPr>
          <p:cNvPr id="3" name="Content Placeholder 2"/>
          <p:cNvSpPr>
            <a:spLocks noGrp="1"/>
          </p:cNvSpPr>
          <p:nvPr>
            <p:ph idx="1"/>
          </p:nvPr>
        </p:nvSpPr>
        <p:spPr>
          <a:xfrm>
            <a:off x="685800" y="1268760"/>
            <a:ext cx="7772400" cy="4395192"/>
          </a:xfrm>
        </p:spPr>
        <p:txBody>
          <a:bodyPr/>
          <a:lstStyle/>
          <a:p>
            <a:r>
              <a:rPr lang="en-GB" dirty="0" smtClean="0"/>
              <a:t>Central funding and management</a:t>
            </a:r>
          </a:p>
          <a:p>
            <a:pPr marL="0" indent="0">
              <a:buNone/>
            </a:pPr>
            <a:endParaRPr lang="en-GB" sz="1000" dirty="0" smtClean="0"/>
          </a:p>
          <a:p>
            <a:r>
              <a:rPr lang="en-GB" dirty="0" smtClean="0"/>
              <a:t>Delegation: Place funding + top up via:</a:t>
            </a:r>
          </a:p>
          <a:p>
            <a:pPr marL="971550" lvl="1" indent="-571500">
              <a:buAutoNum type="romanLcParenBoth"/>
            </a:pPr>
            <a:r>
              <a:rPr lang="en-GB" sz="3200" dirty="0" smtClean="0"/>
              <a:t>the sensory support service</a:t>
            </a:r>
          </a:p>
          <a:p>
            <a:pPr marL="971550" lvl="1" indent="-571500">
              <a:buAutoNum type="romanLcParenBoth"/>
            </a:pPr>
            <a:r>
              <a:rPr lang="en-GB" sz="3200" dirty="0" smtClean="0"/>
              <a:t>Assessment of individual need – 	           resource panel</a:t>
            </a:r>
          </a:p>
          <a:p>
            <a:pPr marL="971550" lvl="1" indent="-571500">
              <a:buAutoNum type="romanLcParenBoth"/>
            </a:pPr>
            <a:r>
              <a:rPr lang="en-GB" sz="3200" dirty="0" smtClean="0"/>
              <a:t>Total cost model</a:t>
            </a:r>
          </a:p>
          <a:p>
            <a:pPr marL="400050" lvl="1" indent="0">
              <a:buNone/>
            </a:pPr>
            <a:endParaRPr lang="en-GB" sz="1000" dirty="0" smtClean="0"/>
          </a:p>
          <a:p>
            <a:r>
              <a:rPr lang="en-GB" dirty="0" smtClean="0"/>
              <a:t>Delegation and  buy back (school and LA pay sensory service to make the provision)</a:t>
            </a:r>
            <a:endParaRPr lang="en-GB" dirty="0"/>
          </a:p>
        </p:txBody>
      </p:sp>
    </p:spTree>
    <p:extLst>
      <p:ext uri="{BB962C8B-B14F-4D97-AF65-F5344CB8AC3E}">
        <p14:creationId xmlns:p14="http://schemas.microsoft.com/office/powerpoint/2010/main" val="38200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8064896" cy="1143000"/>
          </a:xfrm>
        </p:spPr>
        <p:txBody>
          <a:bodyPr/>
          <a:lstStyle/>
          <a:p>
            <a:r>
              <a:rPr lang="en-GB" b="1" dirty="0" smtClean="0"/>
              <a:t>Delegation – Sensory Service determines level</a:t>
            </a:r>
            <a:endParaRPr lang="en-GB" b="1" dirty="0"/>
          </a:p>
        </p:txBody>
      </p:sp>
      <p:sp>
        <p:nvSpPr>
          <p:cNvPr id="3" name="Content Placeholder 2"/>
          <p:cNvSpPr>
            <a:spLocks noGrp="1"/>
          </p:cNvSpPr>
          <p:nvPr>
            <p:ph idx="1"/>
          </p:nvPr>
        </p:nvSpPr>
        <p:spPr>
          <a:xfrm>
            <a:off x="539552" y="1772816"/>
            <a:ext cx="8064896" cy="4114800"/>
          </a:xfrm>
        </p:spPr>
        <p:txBody>
          <a:bodyPr/>
          <a:lstStyle/>
          <a:p>
            <a:pPr marL="0" indent="0">
              <a:spcBef>
                <a:spcPts val="0"/>
              </a:spcBef>
              <a:spcAft>
                <a:spcPts val="0"/>
              </a:spcAft>
              <a:buNone/>
            </a:pPr>
            <a:endParaRPr lang="en-GB" sz="3600" i="1" dirty="0" smtClean="0"/>
          </a:p>
          <a:p>
            <a:pPr marL="0" indent="0">
              <a:spcBef>
                <a:spcPts val="0"/>
              </a:spcBef>
              <a:spcAft>
                <a:spcPts val="0"/>
              </a:spcAft>
              <a:buNone/>
            </a:pPr>
            <a:endParaRPr lang="en-GB" sz="3600" i="1" dirty="0"/>
          </a:p>
          <a:p>
            <a:pPr marL="0" indent="0">
              <a:spcBef>
                <a:spcPts val="0"/>
              </a:spcBef>
              <a:spcAft>
                <a:spcPts val="0"/>
              </a:spcAft>
              <a:buNone/>
            </a:pPr>
            <a:endParaRPr lang="en-GB" sz="3600" i="1" dirty="0" smtClean="0"/>
          </a:p>
          <a:p>
            <a:pPr marL="0" indent="0">
              <a:spcBef>
                <a:spcPts val="0"/>
              </a:spcBef>
              <a:spcAft>
                <a:spcPts val="0"/>
              </a:spcAft>
              <a:buNone/>
            </a:pPr>
            <a:endParaRPr lang="en-GB" sz="2800" dirty="0" smtClean="0"/>
          </a:p>
          <a:p>
            <a:pPr marL="0" indent="0">
              <a:spcBef>
                <a:spcPts val="0"/>
              </a:spcBef>
              <a:spcAft>
                <a:spcPts val="0"/>
              </a:spcAft>
              <a:buNone/>
            </a:pPr>
            <a:endParaRPr lang="en-GB" sz="800" dirty="0" smtClean="0"/>
          </a:p>
          <a:p>
            <a:pPr marL="0" indent="0">
              <a:spcBef>
                <a:spcPts val="0"/>
              </a:spcBef>
              <a:spcAft>
                <a:spcPts val="0"/>
              </a:spcAft>
              <a:buNone/>
            </a:pPr>
            <a:r>
              <a:rPr lang="en-GB" sz="2800" dirty="0" smtClean="0"/>
              <a:t>“</a:t>
            </a:r>
            <a:r>
              <a:rPr lang="en-GB" sz="2800" b="1" i="1" dirty="0" smtClean="0"/>
              <a:t>The allocation of Top Up funding in Resourced Provision for pupils with visual and hearing impairments </a:t>
            </a:r>
            <a:r>
              <a:rPr lang="en-GB" sz="2800" b="1" i="1" dirty="0"/>
              <a:t>will </a:t>
            </a:r>
            <a:r>
              <a:rPr lang="en-GB" sz="2800" b="1" i="1" dirty="0" smtClean="0"/>
              <a:t>be determined during </a:t>
            </a:r>
            <a:r>
              <a:rPr lang="en-GB" sz="2800" b="1" i="1" dirty="0"/>
              <a:t>an </a:t>
            </a:r>
            <a:r>
              <a:rPr lang="en-GB" sz="2800" b="1" i="1" dirty="0" smtClean="0"/>
              <a:t>annual conversation between the </a:t>
            </a:r>
            <a:r>
              <a:rPr lang="en-GB" sz="2800" b="1" i="1" dirty="0"/>
              <a:t>Sensory </a:t>
            </a:r>
            <a:r>
              <a:rPr lang="en-GB" sz="2800" b="1" i="1" dirty="0" smtClean="0"/>
              <a:t>Service and </a:t>
            </a:r>
            <a:r>
              <a:rPr lang="en-GB" sz="2800" b="1" i="1" dirty="0"/>
              <a:t>the schools </a:t>
            </a:r>
            <a:r>
              <a:rPr lang="en-GB" sz="2800" b="1" i="1" dirty="0" smtClean="0"/>
              <a:t>involved”.</a:t>
            </a:r>
            <a:endParaRPr lang="en-GB" sz="2800" b="1"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3177" y="1700808"/>
            <a:ext cx="3879023" cy="2221191"/>
          </a:xfrm>
          <a:prstGeom prst="rect">
            <a:avLst/>
          </a:prstGeom>
        </p:spPr>
      </p:pic>
    </p:spTree>
    <p:extLst>
      <p:ext uri="{BB962C8B-B14F-4D97-AF65-F5344CB8AC3E}">
        <p14:creationId xmlns:p14="http://schemas.microsoft.com/office/powerpoint/2010/main" val="38200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08912" cy="1143000"/>
          </a:xfrm>
        </p:spPr>
        <p:txBody>
          <a:bodyPr/>
          <a:lstStyle/>
          <a:p>
            <a:pPr lvl="0"/>
            <a:r>
              <a:rPr lang="en-GB" b="1" dirty="0" smtClean="0"/>
              <a:t>NatSIP Survey: Use of Resource Bands for resourced provision</a:t>
            </a:r>
            <a:endParaRPr lang="en-GB" b="1" dirty="0"/>
          </a:p>
        </p:txBody>
      </p:sp>
      <p:graphicFrame>
        <p:nvGraphicFramePr>
          <p:cNvPr id="3" name="Content Placeholder 3"/>
          <p:cNvGraphicFramePr>
            <a:graphicFrameLocks noGrp="1"/>
          </p:cNvGraphicFramePr>
          <p:nvPr>
            <p:ph idx="1"/>
            <p:extLst>
              <p:ext uri="{D42A27DB-BD31-4B8C-83A1-F6EECF244321}">
                <p14:modId xmlns:p14="http://schemas.microsoft.com/office/powerpoint/2010/main" val="3816436621"/>
              </p:ext>
            </p:extLst>
          </p:nvPr>
        </p:nvGraphicFramePr>
        <p:xfrm>
          <a:off x="467544" y="1556792"/>
          <a:ext cx="8136136" cy="482453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200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80920" cy="1143000"/>
          </a:xfrm>
        </p:spPr>
        <p:txBody>
          <a:bodyPr/>
          <a:lstStyle/>
          <a:p>
            <a:r>
              <a:rPr lang="en-GB" b="1" dirty="0" smtClean="0"/>
              <a:t>Banding for resourced provision - Example</a:t>
            </a:r>
            <a:endParaRPr lang="en-GB" b="1" dirty="0"/>
          </a:p>
        </p:txBody>
      </p:sp>
      <p:graphicFrame>
        <p:nvGraphicFramePr>
          <p:cNvPr id="3" name="Content Placeholder 3"/>
          <p:cNvGraphicFramePr>
            <a:graphicFrameLocks noGrp="1"/>
          </p:cNvGraphicFramePr>
          <p:nvPr>
            <p:ph idx="1"/>
            <p:extLst>
              <p:ext uri="{D42A27DB-BD31-4B8C-83A1-F6EECF244321}">
                <p14:modId xmlns:p14="http://schemas.microsoft.com/office/powerpoint/2010/main" val="3825185822"/>
              </p:ext>
            </p:extLst>
          </p:nvPr>
        </p:nvGraphicFramePr>
        <p:xfrm>
          <a:off x="539552" y="1700808"/>
          <a:ext cx="7992888" cy="4283347"/>
        </p:xfrm>
        <a:graphic>
          <a:graphicData uri="http://schemas.openxmlformats.org/drawingml/2006/table">
            <a:tbl>
              <a:tblPr firstRow="1" bandRow="1">
                <a:tableStyleId>{5C22544A-7EE6-4342-B048-85BDC9FD1C3A}</a:tableStyleId>
              </a:tblPr>
              <a:tblGrid>
                <a:gridCol w="944880"/>
                <a:gridCol w="4215620"/>
                <a:gridCol w="2832388"/>
              </a:tblGrid>
              <a:tr h="385265">
                <a:tc>
                  <a:txBody>
                    <a:bodyPr/>
                    <a:lstStyle/>
                    <a:p>
                      <a:r>
                        <a:rPr lang="en-GB" dirty="0" smtClean="0">
                          <a:solidFill>
                            <a:schemeClr val="tx1"/>
                          </a:solidFill>
                        </a:rPr>
                        <a:t>Band</a:t>
                      </a:r>
                      <a:endParaRPr lang="en-GB" dirty="0">
                        <a:solidFill>
                          <a:schemeClr val="tx1"/>
                        </a:solidFill>
                      </a:endParaRPr>
                    </a:p>
                  </a:txBody>
                  <a:tcPr>
                    <a:solidFill>
                      <a:schemeClr val="bg1"/>
                    </a:solidFill>
                  </a:tcPr>
                </a:tc>
                <a:tc>
                  <a:txBody>
                    <a:bodyPr/>
                    <a:lstStyle/>
                    <a:p>
                      <a:r>
                        <a:rPr lang="en-GB" dirty="0" smtClean="0">
                          <a:solidFill>
                            <a:schemeClr val="tx1"/>
                          </a:solidFill>
                        </a:rPr>
                        <a:t>School sector</a:t>
                      </a:r>
                      <a:endParaRPr lang="en-GB" dirty="0">
                        <a:solidFill>
                          <a:schemeClr val="tx1"/>
                        </a:solidFill>
                      </a:endParaRPr>
                    </a:p>
                  </a:txBody>
                  <a:tcPr>
                    <a:solidFill>
                      <a:schemeClr val="bg1"/>
                    </a:solidFill>
                  </a:tcPr>
                </a:tc>
                <a:tc>
                  <a:txBody>
                    <a:bodyPr/>
                    <a:lstStyle/>
                    <a:p>
                      <a:r>
                        <a:rPr lang="en-GB" dirty="0" smtClean="0">
                          <a:solidFill>
                            <a:schemeClr val="tx1"/>
                          </a:solidFill>
                        </a:rPr>
                        <a:t>Per pupil top up value</a:t>
                      </a:r>
                      <a:endParaRPr lang="en-GB" dirty="0">
                        <a:solidFill>
                          <a:schemeClr val="tx1"/>
                        </a:solidFill>
                      </a:endParaRPr>
                    </a:p>
                  </a:txBody>
                  <a:tcPr>
                    <a:solidFill>
                      <a:schemeClr val="bg1"/>
                    </a:solidFill>
                  </a:tcPr>
                </a:tc>
              </a:tr>
              <a:tr h="664978">
                <a:tc>
                  <a:txBody>
                    <a:bodyPr/>
                    <a:lstStyle/>
                    <a:p>
                      <a:r>
                        <a:rPr lang="en-GB" dirty="0" smtClean="0">
                          <a:solidFill>
                            <a:schemeClr val="tx1"/>
                          </a:solidFill>
                        </a:rPr>
                        <a:t>Band 1</a:t>
                      </a:r>
                      <a:endParaRPr lang="en-GB" dirty="0">
                        <a:solidFill>
                          <a:schemeClr val="tx1"/>
                        </a:solidFill>
                      </a:endParaRPr>
                    </a:p>
                  </a:txBody>
                  <a:tcPr>
                    <a:solidFill>
                      <a:schemeClr val="bg1"/>
                    </a:solidFill>
                  </a:tcPr>
                </a:tc>
                <a:tc>
                  <a:txBody>
                    <a:bodyPr/>
                    <a:lstStyle/>
                    <a:p>
                      <a:pPr algn="ctr"/>
                      <a:r>
                        <a:rPr lang="en-GB" b="0" dirty="0" smtClean="0">
                          <a:solidFill>
                            <a:schemeClr val="tx1"/>
                          </a:solidFill>
                        </a:rPr>
                        <a:t>Learning Difficulties</a:t>
                      </a:r>
                    </a:p>
                    <a:p>
                      <a:pPr algn="ctr"/>
                      <a:r>
                        <a:rPr lang="en-GB" b="1" dirty="0" smtClean="0">
                          <a:solidFill>
                            <a:schemeClr val="tx1"/>
                          </a:solidFill>
                        </a:rPr>
                        <a:t>SLCN</a:t>
                      </a:r>
                      <a:r>
                        <a:rPr lang="en-GB" b="1" baseline="0" dirty="0" smtClean="0">
                          <a:solidFill>
                            <a:schemeClr val="tx1"/>
                          </a:solidFill>
                        </a:rPr>
                        <a:t> and LD resources</a:t>
                      </a:r>
                      <a:endParaRPr lang="en-GB" b="1" dirty="0" smtClean="0">
                        <a:solidFill>
                          <a:schemeClr val="tx1"/>
                        </a:solidFill>
                      </a:endParaRPr>
                    </a:p>
                  </a:txBody>
                  <a:tcPr>
                    <a:solidFill>
                      <a:schemeClr val="bg1"/>
                    </a:solidFill>
                  </a:tcPr>
                </a:tc>
                <a:tc>
                  <a:txBody>
                    <a:bodyPr/>
                    <a:lstStyle/>
                    <a:p>
                      <a:r>
                        <a:rPr lang="en-GB" dirty="0" smtClean="0">
                          <a:solidFill>
                            <a:schemeClr val="tx1"/>
                          </a:solidFill>
                        </a:rPr>
                        <a:t>No additional top up value</a:t>
                      </a:r>
                    </a:p>
                    <a:p>
                      <a:r>
                        <a:rPr lang="en-GB" b="1" dirty="0" smtClean="0">
                          <a:solidFill>
                            <a:schemeClr val="tx1"/>
                          </a:solidFill>
                        </a:rPr>
                        <a:t>Up to £3K</a:t>
                      </a:r>
                      <a:endParaRPr lang="en-GB" b="1" dirty="0">
                        <a:solidFill>
                          <a:schemeClr val="tx1"/>
                        </a:solidFill>
                      </a:endParaRPr>
                    </a:p>
                  </a:txBody>
                  <a:tcPr>
                    <a:solidFill>
                      <a:schemeClr val="bg1"/>
                    </a:solidFill>
                  </a:tcPr>
                </a:tc>
              </a:tr>
              <a:tr h="664978">
                <a:tc>
                  <a:txBody>
                    <a:bodyPr/>
                    <a:lstStyle/>
                    <a:p>
                      <a:r>
                        <a:rPr lang="en-GB" dirty="0" smtClean="0"/>
                        <a:t>Band 2</a:t>
                      </a:r>
                      <a:endParaRPr lang="en-GB" dirty="0"/>
                    </a:p>
                  </a:txBody>
                  <a:tcPr>
                    <a:solidFill>
                      <a:schemeClr val="bg1"/>
                    </a:solidFill>
                  </a:tcPr>
                </a:tc>
                <a:tc>
                  <a:txBody>
                    <a:bodyPr/>
                    <a:lstStyle/>
                    <a:p>
                      <a:pPr algn="ctr"/>
                      <a:r>
                        <a:rPr lang="en-GB" b="0" dirty="0" smtClean="0"/>
                        <a:t>Specialist Learning Difficulties</a:t>
                      </a:r>
                    </a:p>
                    <a:p>
                      <a:pPr algn="ctr"/>
                      <a:r>
                        <a:rPr lang="en-GB" b="1" dirty="0" smtClean="0">
                          <a:solidFill>
                            <a:schemeClr val="accent2">
                              <a:lumMod val="60000"/>
                              <a:lumOff val="40000"/>
                            </a:schemeClr>
                          </a:solidFill>
                        </a:rPr>
                        <a:t>SNSC</a:t>
                      </a:r>
                    </a:p>
                  </a:txBody>
                  <a:tcPr>
                    <a:solidFill>
                      <a:schemeClr val="bg1"/>
                    </a:solidFill>
                  </a:tcPr>
                </a:tc>
                <a:tc>
                  <a:txBody>
                    <a:bodyPr/>
                    <a:lstStyle/>
                    <a:p>
                      <a:r>
                        <a:rPr lang="en-GB" dirty="0" smtClean="0"/>
                        <a:t>£3580</a:t>
                      </a:r>
                    </a:p>
                    <a:p>
                      <a:r>
                        <a:rPr lang="en-GB" b="1" dirty="0" smtClean="0">
                          <a:solidFill>
                            <a:schemeClr val="accent2">
                              <a:lumMod val="60000"/>
                              <a:lumOff val="40000"/>
                            </a:schemeClr>
                          </a:solidFill>
                        </a:rPr>
                        <a:t>Up to £7K</a:t>
                      </a:r>
                      <a:endParaRPr lang="en-GB" b="1" dirty="0">
                        <a:solidFill>
                          <a:schemeClr val="accent2">
                            <a:lumMod val="60000"/>
                            <a:lumOff val="40000"/>
                          </a:schemeClr>
                        </a:solidFill>
                      </a:endParaRPr>
                    </a:p>
                  </a:txBody>
                  <a:tcPr>
                    <a:solidFill>
                      <a:schemeClr val="bg1"/>
                    </a:solidFill>
                  </a:tcPr>
                </a:tc>
              </a:tr>
              <a:tr h="1836606">
                <a:tc>
                  <a:txBody>
                    <a:bodyPr/>
                    <a:lstStyle/>
                    <a:p>
                      <a:r>
                        <a:rPr lang="en-GB" dirty="0" smtClean="0"/>
                        <a:t>Band 3</a:t>
                      </a:r>
                      <a:endParaRPr lang="en-GB" dirty="0"/>
                    </a:p>
                  </a:txBody>
                  <a:tcPr>
                    <a:solidFill>
                      <a:schemeClr val="bg1"/>
                    </a:solidFill>
                  </a:tcPr>
                </a:tc>
                <a:tc>
                  <a:txBody>
                    <a:bodyPr/>
                    <a:lstStyle/>
                    <a:p>
                      <a:pPr algn="ctr"/>
                      <a:r>
                        <a:rPr lang="en-GB" b="0" dirty="0" smtClean="0"/>
                        <a:t>Severe Learning Difficulties</a:t>
                      </a:r>
                    </a:p>
                    <a:p>
                      <a:pPr algn="ctr"/>
                      <a:r>
                        <a:rPr lang="en-GB" b="1" dirty="0" smtClean="0">
                          <a:solidFill>
                            <a:schemeClr val="accent2">
                              <a:lumMod val="60000"/>
                              <a:lumOff val="40000"/>
                            </a:schemeClr>
                          </a:solidFill>
                        </a:rPr>
                        <a:t>Severe Learning Difficulties Enhanced</a:t>
                      </a:r>
                    </a:p>
                    <a:p>
                      <a:pPr marL="0" marR="0" indent="0" algn="ctr" defTabSz="457200" rtl="0" eaLnBrk="1" fontAlgn="auto" latinLnBrk="0" hangingPunct="1">
                        <a:lnSpc>
                          <a:spcPct val="100000"/>
                        </a:lnSpc>
                        <a:spcBef>
                          <a:spcPts val="0"/>
                        </a:spcBef>
                        <a:spcAft>
                          <a:spcPts val="0"/>
                        </a:spcAft>
                        <a:buClrTx/>
                        <a:buSzTx/>
                        <a:buFontTx/>
                        <a:buNone/>
                        <a:tabLst/>
                        <a:defRPr/>
                      </a:pPr>
                      <a:r>
                        <a:rPr lang="en-GB" b="0" dirty="0" smtClean="0"/>
                        <a:t>Autism</a:t>
                      </a:r>
                    </a:p>
                    <a:p>
                      <a:pPr algn="ctr"/>
                      <a:r>
                        <a:rPr lang="en-GB" b="1" dirty="0" smtClean="0">
                          <a:solidFill>
                            <a:schemeClr val="accent2">
                              <a:lumMod val="60000"/>
                              <a:lumOff val="40000"/>
                            </a:schemeClr>
                          </a:solidFill>
                        </a:rPr>
                        <a:t>Autism Enhanced</a:t>
                      </a:r>
                    </a:p>
                    <a:p>
                      <a:pPr marL="0" marR="0" indent="0" algn="ctr" defTabSz="457200" rtl="0" eaLnBrk="1" fontAlgn="auto" latinLnBrk="0" hangingPunct="1">
                        <a:lnSpc>
                          <a:spcPct val="100000"/>
                        </a:lnSpc>
                        <a:spcBef>
                          <a:spcPts val="0"/>
                        </a:spcBef>
                        <a:spcAft>
                          <a:spcPts val="0"/>
                        </a:spcAft>
                        <a:buClrTx/>
                        <a:buSzTx/>
                        <a:buFontTx/>
                        <a:buNone/>
                        <a:tabLst/>
                        <a:defRPr/>
                      </a:pPr>
                      <a:r>
                        <a:rPr lang="en-GB" b="0" dirty="0" smtClean="0"/>
                        <a:t>Social, Mental</a:t>
                      </a:r>
                      <a:r>
                        <a:rPr lang="en-GB" b="0" baseline="0" dirty="0" smtClean="0"/>
                        <a:t> and Emotional Wellbeing</a:t>
                      </a:r>
                    </a:p>
                    <a:p>
                      <a:pPr marL="0" marR="0" indent="0" algn="ctr" defTabSz="457200" rtl="0" eaLnBrk="1" fontAlgn="auto" latinLnBrk="0" hangingPunct="1">
                        <a:lnSpc>
                          <a:spcPct val="100000"/>
                        </a:lnSpc>
                        <a:spcBef>
                          <a:spcPts val="0"/>
                        </a:spcBef>
                        <a:spcAft>
                          <a:spcPts val="0"/>
                        </a:spcAft>
                        <a:buClrTx/>
                        <a:buSzTx/>
                        <a:buFontTx/>
                        <a:buNone/>
                        <a:tabLst/>
                        <a:defRPr/>
                      </a:pPr>
                      <a:r>
                        <a:rPr lang="en-GB" sz="2400" b="1" baseline="0" dirty="0" smtClean="0">
                          <a:solidFill>
                            <a:srgbClr val="FF0000"/>
                          </a:solidFill>
                        </a:rPr>
                        <a:t>Hearing/Visual Impairment</a:t>
                      </a:r>
                      <a:endParaRPr lang="en-GB" sz="2400" b="1" dirty="0" smtClean="0">
                        <a:solidFill>
                          <a:srgbClr val="FF0000"/>
                        </a:solidFill>
                      </a:endParaRPr>
                    </a:p>
                  </a:txBody>
                  <a:tcPr>
                    <a:solidFill>
                      <a:schemeClr val="bg1"/>
                    </a:solidFill>
                  </a:tcPr>
                </a:tc>
                <a:tc>
                  <a:txBody>
                    <a:bodyPr/>
                    <a:lstStyle/>
                    <a:p>
                      <a:r>
                        <a:rPr lang="en-GB" dirty="0" smtClean="0"/>
                        <a:t>£6970</a:t>
                      </a:r>
                    </a:p>
                    <a:p>
                      <a:r>
                        <a:rPr lang="en-GB" b="1" dirty="0" smtClean="0">
                          <a:solidFill>
                            <a:schemeClr val="accent2">
                              <a:lumMod val="60000"/>
                              <a:lumOff val="40000"/>
                            </a:schemeClr>
                          </a:solidFill>
                        </a:rPr>
                        <a:t>£7740</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£6970</a:t>
                      </a:r>
                    </a:p>
                    <a:p>
                      <a:r>
                        <a:rPr lang="en-GB" b="1" dirty="0" smtClean="0">
                          <a:solidFill>
                            <a:schemeClr val="accent2">
                              <a:lumMod val="60000"/>
                              <a:lumOff val="40000"/>
                            </a:schemeClr>
                          </a:solidFill>
                        </a:rPr>
                        <a:t>£7740</a:t>
                      </a:r>
                    </a:p>
                    <a:p>
                      <a:r>
                        <a:rPr lang="en-GB" dirty="0" smtClean="0">
                          <a:solidFill>
                            <a:schemeClr val="tx1"/>
                          </a:solidFill>
                        </a:rPr>
                        <a:t>£7525</a:t>
                      </a:r>
                    </a:p>
                    <a:p>
                      <a:r>
                        <a:rPr lang="en-GB" sz="2400" b="1" dirty="0" smtClean="0">
                          <a:solidFill>
                            <a:srgbClr val="FF0000"/>
                          </a:solidFill>
                        </a:rPr>
                        <a:t>£7740</a:t>
                      </a:r>
                      <a:endParaRPr lang="en-GB" sz="2400" b="1" dirty="0">
                        <a:solidFill>
                          <a:srgbClr val="FF0000"/>
                        </a:solidFill>
                      </a:endParaRPr>
                    </a:p>
                  </a:txBody>
                  <a:tcPr>
                    <a:solidFill>
                      <a:schemeClr val="bg1"/>
                    </a:solidFill>
                  </a:tcPr>
                </a:tc>
              </a:tr>
              <a:tr h="696644">
                <a:tc>
                  <a:txBody>
                    <a:bodyPr/>
                    <a:lstStyle/>
                    <a:p>
                      <a:r>
                        <a:rPr lang="en-GB" dirty="0" smtClean="0"/>
                        <a:t>Band 4</a:t>
                      </a:r>
                      <a:endParaRPr lang="en-GB" dirty="0"/>
                    </a:p>
                  </a:txBody>
                  <a:tcP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2400" b="1" dirty="0" smtClean="0">
                          <a:solidFill>
                            <a:srgbClr val="FF0000"/>
                          </a:solidFill>
                        </a:rPr>
                        <a:t>Hearing/Visual</a:t>
                      </a:r>
                      <a:r>
                        <a:rPr lang="en-GB" sz="2400" b="1" baseline="0" dirty="0" smtClean="0">
                          <a:solidFill>
                            <a:srgbClr val="FF0000"/>
                          </a:solidFill>
                        </a:rPr>
                        <a:t> Impairment</a:t>
                      </a:r>
                    </a:p>
                    <a:p>
                      <a:pPr marL="0" marR="0" indent="0" algn="ctr" defTabSz="457200" rtl="0" eaLnBrk="1" fontAlgn="auto" latinLnBrk="0" hangingPunct="1">
                        <a:lnSpc>
                          <a:spcPct val="100000"/>
                        </a:lnSpc>
                        <a:spcBef>
                          <a:spcPts val="0"/>
                        </a:spcBef>
                        <a:spcAft>
                          <a:spcPts val="0"/>
                        </a:spcAft>
                        <a:buClrTx/>
                        <a:buSzTx/>
                        <a:buFontTx/>
                        <a:buNone/>
                        <a:tabLst/>
                        <a:defRPr/>
                      </a:pPr>
                      <a:r>
                        <a:rPr lang="en-GB" b="0" baseline="0" dirty="0" smtClean="0">
                          <a:solidFill>
                            <a:schemeClr val="tx1"/>
                          </a:solidFill>
                        </a:rPr>
                        <a:t>NM/I</a:t>
                      </a:r>
                      <a:endParaRPr lang="en-GB" b="0" dirty="0" smtClean="0">
                        <a:solidFill>
                          <a:schemeClr val="tx1"/>
                        </a:solidFill>
                      </a:endParaRPr>
                    </a:p>
                  </a:txBody>
                  <a:tcPr>
                    <a:solidFill>
                      <a:schemeClr val="bg1"/>
                    </a:solidFill>
                  </a:tcPr>
                </a:tc>
                <a:tc>
                  <a:txBody>
                    <a:bodyPr/>
                    <a:lstStyle/>
                    <a:p>
                      <a:r>
                        <a:rPr lang="en-GB" sz="2400" b="1" dirty="0" smtClean="0">
                          <a:solidFill>
                            <a:srgbClr val="FF0000"/>
                          </a:solidFill>
                        </a:rPr>
                        <a:t>£10K and above</a:t>
                      </a:r>
                      <a:endParaRPr lang="en-GB" sz="2400" b="1" dirty="0">
                        <a:solidFill>
                          <a:srgbClr val="FF0000"/>
                        </a:solidFill>
                      </a:endParaRPr>
                    </a:p>
                  </a:txBody>
                  <a:tcPr>
                    <a:solidFill>
                      <a:schemeClr val="bg1"/>
                    </a:solidFill>
                  </a:tcPr>
                </a:tc>
              </a:tr>
            </a:tbl>
          </a:graphicData>
        </a:graphic>
      </p:graphicFrame>
    </p:spTree>
    <p:extLst>
      <p:ext uri="{BB962C8B-B14F-4D97-AF65-F5344CB8AC3E}">
        <p14:creationId xmlns:p14="http://schemas.microsoft.com/office/powerpoint/2010/main" val="38200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Special School Banding</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39890628"/>
              </p:ext>
            </p:extLst>
          </p:nvPr>
        </p:nvGraphicFramePr>
        <p:xfrm>
          <a:off x="395537" y="1628799"/>
          <a:ext cx="8136903" cy="4529958"/>
        </p:xfrm>
        <a:graphic>
          <a:graphicData uri="http://schemas.openxmlformats.org/drawingml/2006/table">
            <a:tbl>
              <a:tblPr firstRow="1" firstCol="1" lastRow="1" lastCol="1" bandRow="1" bandCol="1">
                <a:tableStyleId>{5C22544A-7EE6-4342-B048-85BDC9FD1C3A}</a:tableStyleId>
              </a:tblPr>
              <a:tblGrid>
                <a:gridCol w="1323257"/>
                <a:gridCol w="1526058"/>
                <a:gridCol w="1324034"/>
                <a:gridCol w="1328696"/>
                <a:gridCol w="1317041"/>
                <a:gridCol w="1317817"/>
              </a:tblGrid>
              <a:tr h="411814">
                <a:tc>
                  <a:txBody>
                    <a:bodyPr/>
                    <a:lstStyle/>
                    <a:p>
                      <a:pPr>
                        <a:spcAft>
                          <a:spcPts val="0"/>
                        </a:spcAft>
                      </a:pPr>
                      <a:r>
                        <a:rPr lang="en-GB" sz="2000" b="1" u="none" strike="noStrike" dirty="0">
                          <a:solidFill>
                            <a:schemeClr val="tx1"/>
                          </a:solidFill>
                          <a:effectLst/>
                        </a:rPr>
                        <a:t> </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A</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B</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C</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D</a:t>
                      </a:r>
                      <a:endParaRPr lang="en-GB" sz="2000" b="1" dirty="0">
                        <a:solidFill>
                          <a:schemeClr val="tx1"/>
                        </a:solidFill>
                        <a:effectLst/>
                        <a:latin typeface="Arial"/>
                        <a:ea typeface="Times New Roman"/>
                        <a:cs typeface="Times New Roman"/>
                      </a:endParaRPr>
                    </a:p>
                  </a:txBody>
                  <a:tcPr marL="68580" marR="68580" marT="0" marB="0">
                    <a:solidFill>
                      <a:srgbClr val="FFFF00"/>
                    </a:solidFill>
                  </a:tcPr>
                </a:tc>
                <a:tc>
                  <a:txBody>
                    <a:bodyPr/>
                    <a:lstStyle/>
                    <a:p>
                      <a:pPr algn="ctr">
                        <a:spcAft>
                          <a:spcPts val="0"/>
                        </a:spcAft>
                      </a:pPr>
                      <a:r>
                        <a:rPr lang="en-GB" sz="2000" dirty="0">
                          <a:solidFill>
                            <a:schemeClr val="tx1"/>
                          </a:solidFill>
                          <a:effectLst/>
                        </a:rPr>
                        <a:t>E</a:t>
                      </a:r>
                      <a:endParaRPr lang="en-GB" sz="2000" dirty="0">
                        <a:solidFill>
                          <a:schemeClr val="tx1"/>
                        </a:solidFill>
                        <a:effectLst/>
                        <a:latin typeface="Arial"/>
                        <a:ea typeface="Times New Roman"/>
                        <a:cs typeface="Times New Roman"/>
                      </a:endParaRPr>
                    </a:p>
                  </a:txBody>
                  <a:tcPr marL="68580" marR="68580" marT="0" marB="0">
                    <a:solidFill>
                      <a:schemeClr val="bg1"/>
                    </a:solidFill>
                  </a:tcPr>
                </a:tc>
              </a:tr>
              <a:tr h="1647258">
                <a:tc>
                  <a:txBody>
                    <a:bodyPr/>
                    <a:lstStyle/>
                    <a:p>
                      <a:pPr>
                        <a:spcAft>
                          <a:spcPts val="0"/>
                        </a:spcAft>
                      </a:pPr>
                      <a:r>
                        <a:rPr lang="en-GB" sz="2200" b="1" dirty="0">
                          <a:solidFill>
                            <a:schemeClr val="tx1"/>
                          </a:solidFill>
                          <a:effectLst/>
                        </a:rPr>
                        <a:t>Need</a:t>
                      </a:r>
                      <a:endParaRPr lang="en-GB" sz="22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200" b="1" dirty="0" smtClean="0">
                          <a:solidFill>
                            <a:schemeClr val="tx1"/>
                          </a:solidFill>
                          <a:effectLst/>
                        </a:rPr>
                        <a:t>SLC-ASC</a:t>
                      </a:r>
                      <a:endParaRPr lang="en-GB" sz="22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200" b="1" dirty="0">
                          <a:solidFill>
                            <a:schemeClr val="tx1"/>
                          </a:solidFill>
                          <a:effectLst/>
                        </a:rPr>
                        <a:t>Cognition &amp; Learning</a:t>
                      </a:r>
                      <a:endParaRPr lang="en-GB" sz="22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200" b="1" dirty="0">
                          <a:solidFill>
                            <a:schemeClr val="tx1"/>
                          </a:solidFill>
                          <a:effectLst/>
                        </a:rPr>
                        <a:t>Behaviour</a:t>
                      </a:r>
                      <a:endParaRPr lang="en-GB" sz="22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400" b="1" dirty="0">
                          <a:solidFill>
                            <a:schemeClr val="tx1"/>
                          </a:solidFill>
                          <a:effectLst/>
                        </a:rPr>
                        <a:t>Sensory</a:t>
                      </a:r>
                      <a:endParaRPr lang="en-GB" sz="2400" b="1" dirty="0">
                        <a:solidFill>
                          <a:schemeClr val="tx1"/>
                        </a:solidFill>
                        <a:effectLst/>
                        <a:latin typeface="Arial"/>
                        <a:ea typeface="Times New Roman"/>
                        <a:cs typeface="Times New Roman"/>
                      </a:endParaRPr>
                    </a:p>
                  </a:txBody>
                  <a:tcPr marL="68580" marR="68580" marT="0" marB="0">
                    <a:solidFill>
                      <a:srgbClr val="FFFF00"/>
                    </a:solidFill>
                  </a:tcPr>
                </a:tc>
                <a:tc>
                  <a:txBody>
                    <a:bodyPr/>
                    <a:lstStyle/>
                    <a:p>
                      <a:pPr algn="ctr">
                        <a:spcAft>
                          <a:spcPts val="0"/>
                        </a:spcAft>
                      </a:pPr>
                      <a:r>
                        <a:rPr lang="en-GB" sz="2200" dirty="0">
                          <a:solidFill>
                            <a:schemeClr val="tx1"/>
                          </a:solidFill>
                          <a:effectLst/>
                        </a:rPr>
                        <a:t>Physical</a:t>
                      </a:r>
                      <a:endParaRPr lang="en-GB" sz="2200" dirty="0">
                        <a:solidFill>
                          <a:schemeClr val="tx1"/>
                        </a:solidFill>
                        <a:effectLst/>
                        <a:latin typeface="Arial"/>
                        <a:ea typeface="Times New Roman"/>
                        <a:cs typeface="Times New Roman"/>
                      </a:endParaRPr>
                    </a:p>
                  </a:txBody>
                  <a:tcPr marL="68580" marR="68580" marT="0" marB="0">
                    <a:solidFill>
                      <a:schemeClr val="bg1"/>
                    </a:solidFill>
                  </a:tcPr>
                </a:tc>
              </a:tr>
              <a:tr h="1235444">
                <a:tc>
                  <a:txBody>
                    <a:bodyPr/>
                    <a:lstStyle/>
                    <a:p>
                      <a:pPr>
                        <a:spcAft>
                          <a:spcPts val="0"/>
                        </a:spcAft>
                      </a:pPr>
                      <a:r>
                        <a:rPr lang="en-GB" sz="2000" b="1" dirty="0">
                          <a:solidFill>
                            <a:schemeClr val="tx1"/>
                          </a:solidFill>
                          <a:effectLst/>
                        </a:rPr>
                        <a:t>Level 1 Universal &amp; Core</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N/A</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N/A</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N/A</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N/A</a:t>
                      </a:r>
                      <a:endParaRPr lang="en-GB" sz="2000" b="1" dirty="0">
                        <a:solidFill>
                          <a:schemeClr val="tx1"/>
                        </a:solidFill>
                        <a:effectLst/>
                        <a:latin typeface="Arial"/>
                        <a:ea typeface="Times New Roman"/>
                        <a:cs typeface="Times New Roman"/>
                      </a:endParaRPr>
                    </a:p>
                  </a:txBody>
                  <a:tcPr marL="68580" marR="68580" marT="0" marB="0">
                    <a:solidFill>
                      <a:srgbClr val="FFFF00"/>
                    </a:solidFill>
                  </a:tcPr>
                </a:tc>
                <a:tc>
                  <a:txBody>
                    <a:bodyPr/>
                    <a:lstStyle/>
                    <a:p>
                      <a:pPr algn="ctr">
                        <a:spcAft>
                          <a:spcPts val="0"/>
                        </a:spcAft>
                      </a:pPr>
                      <a:r>
                        <a:rPr lang="en-GB" sz="2000" dirty="0">
                          <a:solidFill>
                            <a:schemeClr val="tx1"/>
                          </a:solidFill>
                          <a:effectLst/>
                        </a:rPr>
                        <a:t>N/A</a:t>
                      </a:r>
                      <a:endParaRPr lang="en-GB" sz="2000" dirty="0">
                        <a:solidFill>
                          <a:schemeClr val="tx1"/>
                        </a:solidFill>
                        <a:effectLst/>
                        <a:latin typeface="Arial"/>
                        <a:ea typeface="Times New Roman"/>
                        <a:cs typeface="Times New Roman"/>
                      </a:endParaRPr>
                    </a:p>
                  </a:txBody>
                  <a:tcPr marL="68580" marR="68580" marT="0" marB="0">
                    <a:solidFill>
                      <a:schemeClr val="bg1"/>
                    </a:solidFill>
                  </a:tcPr>
                </a:tc>
              </a:tr>
              <a:tr h="411814">
                <a:tc>
                  <a:txBody>
                    <a:bodyPr/>
                    <a:lstStyle/>
                    <a:p>
                      <a:pPr>
                        <a:spcAft>
                          <a:spcPts val="0"/>
                        </a:spcAft>
                      </a:pPr>
                      <a:r>
                        <a:rPr lang="en-GB" sz="2000" b="1" dirty="0">
                          <a:solidFill>
                            <a:schemeClr val="tx1"/>
                          </a:solidFill>
                          <a:effectLst/>
                        </a:rPr>
                        <a:t>Level 2</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a:solidFill>
                            <a:schemeClr val="tx1"/>
                          </a:solidFill>
                          <a:effectLst/>
                        </a:rPr>
                        <a:t>£1,750</a:t>
                      </a:r>
                      <a:endParaRPr lang="en-GB" sz="2000" b="1">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a:solidFill>
                            <a:schemeClr val="tx1"/>
                          </a:solidFill>
                          <a:effectLst/>
                        </a:rPr>
                        <a:t>£583</a:t>
                      </a:r>
                      <a:endParaRPr lang="en-GB" sz="2000" b="1">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£1,750</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£1,750</a:t>
                      </a:r>
                      <a:endParaRPr lang="en-GB" sz="2000" b="1" dirty="0">
                        <a:solidFill>
                          <a:schemeClr val="tx1"/>
                        </a:solidFill>
                        <a:effectLst/>
                        <a:latin typeface="Arial"/>
                        <a:ea typeface="Times New Roman"/>
                        <a:cs typeface="Times New Roman"/>
                      </a:endParaRPr>
                    </a:p>
                  </a:txBody>
                  <a:tcPr marL="68580" marR="68580" marT="0" marB="0">
                    <a:solidFill>
                      <a:srgbClr val="FFFF00"/>
                    </a:solidFill>
                  </a:tcPr>
                </a:tc>
                <a:tc>
                  <a:txBody>
                    <a:bodyPr/>
                    <a:lstStyle/>
                    <a:p>
                      <a:pPr algn="ctr">
                        <a:spcAft>
                          <a:spcPts val="0"/>
                        </a:spcAft>
                      </a:pPr>
                      <a:r>
                        <a:rPr lang="en-GB" sz="2000" dirty="0">
                          <a:solidFill>
                            <a:schemeClr val="tx1"/>
                          </a:solidFill>
                          <a:effectLst/>
                        </a:rPr>
                        <a:t>£2,042</a:t>
                      </a:r>
                      <a:endParaRPr lang="en-GB" sz="2000" dirty="0">
                        <a:solidFill>
                          <a:schemeClr val="tx1"/>
                        </a:solidFill>
                        <a:effectLst/>
                        <a:latin typeface="Arial"/>
                        <a:ea typeface="Times New Roman"/>
                        <a:cs typeface="Times New Roman"/>
                      </a:endParaRPr>
                    </a:p>
                  </a:txBody>
                  <a:tcPr marL="68580" marR="68580" marT="0" marB="0">
                    <a:solidFill>
                      <a:schemeClr val="bg1"/>
                    </a:solidFill>
                  </a:tcPr>
                </a:tc>
              </a:tr>
              <a:tr h="411814">
                <a:tc>
                  <a:txBody>
                    <a:bodyPr/>
                    <a:lstStyle/>
                    <a:p>
                      <a:pPr>
                        <a:spcAft>
                          <a:spcPts val="0"/>
                        </a:spcAft>
                      </a:pPr>
                      <a:r>
                        <a:rPr lang="en-GB" sz="2000" b="1" dirty="0">
                          <a:solidFill>
                            <a:schemeClr val="tx1"/>
                          </a:solidFill>
                          <a:effectLst/>
                        </a:rPr>
                        <a:t>Level 3</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a:solidFill>
                            <a:schemeClr val="tx1"/>
                          </a:solidFill>
                          <a:effectLst/>
                        </a:rPr>
                        <a:t>£5,834</a:t>
                      </a:r>
                      <a:endParaRPr lang="en-GB" sz="2000" b="1">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a:solidFill>
                            <a:schemeClr val="tx1"/>
                          </a:solidFill>
                          <a:effectLst/>
                        </a:rPr>
                        <a:t>£2,917</a:t>
                      </a:r>
                      <a:endParaRPr lang="en-GB" sz="2000" b="1">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£5,834</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£5,834</a:t>
                      </a:r>
                      <a:endParaRPr lang="en-GB" sz="2000" b="1" dirty="0">
                        <a:solidFill>
                          <a:schemeClr val="tx1"/>
                        </a:solidFill>
                        <a:effectLst/>
                        <a:latin typeface="Arial"/>
                        <a:ea typeface="Times New Roman"/>
                        <a:cs typeface="Times New Roman"/>
                      </a:endParaRPr>
                    </a:p>
                  </a:txBody>
                  <a:tcPr marL="68580" marR="68580" marT="0" marB="0">
                    <a:solidFill>
                      <a:srgbClr val="FFFF00"/>
                    </a:solidFill>
                  </a:tcPr>
                </a:tc>
                <a:tc>
                  <a:txBody>
                    <a:bodyPr/>
                    <a:lstStyle/>
                    <a:p>
                      <a:pPr algn="ctr">
                        <a:spcAft>
                          <a:spcPts val="0"/>
                        </a:spcAft>
                      </a:pPr>
                      <a:r>
                        <a:rPr lang="en-GB" sz="2000" dirty="0">
                          <a:solidFill>
                            <a:schemeClr val="tx1"/>
                          </a:solidFill>
                          <a:effectLst/>
                        </a:rPr>
                        <a:t>£6,418</a:t>
                      </a:r>
                      <a:endParaRPr lang="en-GB" sz="2000" dirty="0">
                        <a:solidFill>
                          <a:schemeClr val="tx1"/>
                        </a:solidFill>
                        <a:effectLst/>
                        <a:latin typeface="Arial"/>
                        <a:ea typeface="Times New Roman"/>
                        <a:cs typeface="Times New Roman"/>
                      </a:endParaRPr>
                    </a:p>
                  </a:txBody>
                  <a:tcPr marL="68580" marR="68580" marT="0" marB="0">
                    <a:solidFill>
                      <a:schemeClr val="bg1"/>
                    </a:solidFill>
                  </a:tcPr>
                </a:tc>
              </a:tr>
              <a:tr h="411814">
                <a:tc>
                  <a:txBody>
                    <a:bodyPr/>
                    <a:lstStyle/>
                    <a:p>
                      <a:pPr>
                        <a:spcAft>
                          <a:spcPts val="0"/>
                        </a:spcAft>
                      </a:pPr>
                      <a:r>
                        <a:rPr lang="en-GB" sz="2000" b="1" dirty="0">
                          <a:solidFill>
                            <a:schemeClr val="tx1"/>
                          </a:solidFill>
                          <a:effectLst/>
                        </a:rPr>
                        <a:t>Level 4</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£10,502</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£9,335</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£10,502</a:t>
                      </a:r>
                      <a:endParaRPr lang="en-GB" sz="2000" b="1" dirty="0">
                        <a:solidFill>
                          <a:schemeClr val="tx1"/>
                        </a:solidFill>
                        <a:effectLst/>
                        <a:latin typeface="Arial"/>
                        <a:ea typeface="Times New Roman"/>
                        <a:cs typeface="Times New Roman"/>
                      </a:endParaRPr>
                    </a:p>
                  </a:txBody>
                  <a:tcPr marL="68580" marR="68580" marT="0" marB="0">
                    <a:solidFill>
                      <a:schemeClr val="bg1"/>
                    </a:solidFill>
                  </a:tcPr>
                </a:tc>
                <a:tc>
                  <a:txBody>
                    <a:bodyPr/>
                    <a:lstStyle/>
                    <a:p>
                      <a:pPr algn="ctr">
                        <a:spcAft>
                          <a:spcPts val="0"/>
                        </a:spcAft>
                      </a:pPr>
                      <a:r>
                        <a:rPr lang="en-GB" sz="2000" b="1" dirty="0">
                          <a:solidFill>
                            <a:schemeClr val="tx1"/>
                          </a:solidFill>
                          <a:effectLst/>
                        </a:rPr>
                        <a:t>£10,502</a:t>
                      </a:r>
                      <a:endParaRPr lang="en-GB" sz="2000" b="1" dirty="0">
                        <a:solidFill>
                          <a:schemeClr val="tx1"/>
                        </a:solidFill>
                        <a:effectLst/>
                        <a:latin typeface="Arial"/>
                        <a:ea typeface="Times New Roman"/>
                        <a:cs typeface="Times New Roman"/>
                      </a:endParaRPr>
                    </a:p>
                  </a:txBody>
                  <a:tcPr marL="68580" marR="68580" marT="0" marB="0">
                    <a:solidFill>
                      <a:srgbClr val="FFFF00"/>
                    </a:solidFill>
                  </a:tcPr>
                </a:tc>
                <a:tc>
                  <a:txBody>
                    <a:bodyPr/>
                    <a:lstStyle/>
                    <a:p>
                      <a:pPr algn="ctr">
                        <a:spcAft>
                          <a:spcPts val="0"/>
                        </a:spcAft>
                      </a:pPr>
                      <a:r>
                        <a:rPr lang="en-GB" sz="2000" dirty="0">
                          <a:solidFill>
                            <a:schemeClr val="tx1"/>
                          </a:solidFill>
                          <a:effectLst/>
                        </a:rPr>
                        <a:t>£11,085</a:t>
                      </a:r>
                      <a:endParaRPr lang="en-GB" sz="2000" dirty="0">
                        <a:solidFill>
                          <a:schemeClr val="tx1"/>
                        </a:solidFill>
                        <a:effectLst/>
                        <a:latin typeface="Arial"/>
                        <a:ea typeface="Times New Roman"/>
                        <a:cs typeface="Times New Roman"/>
                      </a:endParaRPr>
                    </a:p>
                  </a:txBody>
                  <a:tcPr marL="68580" marR="68580" marT="0" marB="0">
                    <a:solidFill>
                      <a:schemeClr val="bg1"/>
                    </a:solidFill>
                  </a:tcPr>
                </a:tc>
              </a:tr>
            </a:tbl>
          </a:graphicData>
        </a:graphic>
      </p:graphicFrame>
      <p:sp>
        <p:nvSpPr>
          <p:cNvPr id="5" name="Rectangle 1"/>
          <p:cNvSpPr>
            <a:spLocks noChangeArrowheads="1"/>
          </p:cNvSpPr>
          <p:nvPr/>
        </p:nvSpPr>
        <p:spPr bwMode="auto">
          <a:xfrm>
            <a:off x="1258888" y="2817168"/>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0341673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85800" y="332656"/>
            <a:ext cx="6190456" cy="1143000"/>
          </a:xfrm>
        </p:spPr>
        <p:txBody>
          <a:bodyPr/>
          <a:lstStyle/>
          <a:p>
            <a:r>
              <a:rPr lang="en-GB" b="1" dirty="0" smtClean="0"/>
              <a:t>Total cost model</a:t>
            </a:r>
            <a:endParaRPr lang="en-GB" b="1" dirty="0"/>
          </a:p>
        </p:txBody>
      </p:sp>
      <p:sp>
        <p:nvSpPr>
          <p:cNvPr id="7" name="Content Placeholder 2"/>
          <p:cNvSpPr>
            <a:spLocks noGrp="1"/>
          </p:cNvSpPr>
          <p:nvPr>
            <p:ph idx="1"/>
          </p:nvPr>
        </p:nvSpPr>
        <p:spPr>
          <a:xfrm>
            <a:off x="685800" y="1981200"/>
            <a:ext cx="7772400" cy="4114800"/>
          </a:xfrm>
        </p:spPr>
        <p:txBody>
          <a:bodyPr/>
          <a:lstStyle/>
          <a:p>
            <a:r>
              <a:rPr lang="en-GB" sz="3600" dirty="0" smtClean="0"/>
              <a:t>If total cost of provision = £180,000 and 10 pupils then:</a:t>
            </a:r>
          </a:p>
          <a:p>
            <a:pPr marL="0" indent="0">
              <a:buNone/>
            </a:pPr>
            <a:endParaRPr lang="en-GB" sz="1400" dirty="0" smtClean="0"/>
          </a:p>
          <a:p>
            <a:pPr marL="0" indent="0">
              <a:buNone/>
            </a:pPr>
            <a:r>
              <a:rPr lang="en-GB" sz="3600" dirty="0" smtClean="0"/>
              <a:t>   - place funding @ £10k = £100,000</a:t>
            </a:r>
          </a:p>
          <a:p>
            <a:pPr marL="400050" lvl="1" indent="0">
              <a:buNone/>
            </a:pPr>
            <a:r>
              <a:rPr lang="en-GB" sz="3600" dirty="0" smtClean="0"/>
              <a:t>- top up @ £8k per pupil = £80,000</a:t>
            </a:r>
            <a:endParaRPr lang="en-GB" sz="3600" dirty="0"/>
          </a:p>
        </p:txBody>
      </p:sp>
    </p:spTree>
    <p:extLst>
      <p:ext uri="{BB962C8B-B14F-4D97-AF65-F5344CB8AC3E}">
        <p14:creationId xmlns:p14="http://schemas.microsoft.com/office/powerpoint/2010/main" val="7634566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685800" y="1412776"/>
            <a:ext cx="7772400" cy="4114800"/>
          </a:xfrm>
        </p:spPr>
        <p:txBody>
          <a:bodyPr/>
          <a:lstStyle/>
          <a:p>
            <a:endParaRPr lang="en-GB" dirty="0" smtClean="0"/>
          </a:p>
          <a:p>
            <a:pPr marL="0" indent="0" algn="ctr">
              <a:buNone/>
            </a:pPr>
            <a:r>
              <a:rPr lang="en-GB" sz="4400" b="1" dirty="0" smtClean="0"/>
              <a:t>FUNDING FOR </a:t>
            </a:r>
          </a:p>
          <a:p>
            <a:pPr marL="0" indent="0" algn="ctr">
              <a:buNone/>
            </a:pPr>
            <a:r>
              <a:rPr lang="en-GB" sz="4400" b="1" dirty="0" smtClean="0"/>
              <a:t>EARLY YEARS PROVIDERS</a:t>
            </a:r>
            <a:endParaRPr lang="en-GB" sz="4400"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2656"/>
            <a:ext cx="7702624" cy="1143000"/>
          </a:xfrm>
        </p:spPr>
        <p:txBody>
          <a:bodyPr/>
          <a:lstStyle/>
          <a:p>
            <a:r>
              <a:rPr lang="en-GB" b="1" dirty="0" smtClean="0"/>
              <a:t>Delegate – Buyback Model</a:t>
            </a:r>
            <a:endParaRPr lang="en-GB" b="1" dirty="0"/>
          </a:p>
        </p:txBody>
      </p:sp>
      <p:sp>
        <p:nvSpPr>
          <p:cNvPr id="3" name="Content Placeholder 2"/>
          <p:cNvSpPr>
            <a:spLocks noGrp="1"/>
          </p:cNvSpPr>
          <p:nvPr>
            <p:ph idx="1"/>
          </p:nvPr>
        </p:nvSpPr>
        <p:spPr>
          <a:xfrm>
            <a:off x="685800" y="1546448"/>
            <a:ext cx="7772400" cy="4114800"/>
          </a:xfrm>
        </p:spPr>
        <p:txBody>
          <a:bodyPr/>
          <a:lstStyle/>
          <a:p>
            <a:pPr>
              <a:spcBef>
                <a:spcPts val="0"/>
              </a:spcBef>
            </a:pPr>
            <a:r>
              <a:rPr lang="en-GB" sz="3400" dirty="0" smtClean="0"/>
              <a:t>Not common.</a:t>
            </a:r>
          </a:p>
          <a:p>
            <a:pPr marL="0" indent="0">
              <a:spcBef>
                <a:spcPts val="0"/>
              </a:spcBef>
              <a:buNone/>
            </a:pPr>
            <a:endParaRPr lang="en-GB" sz="1000" dirty="0" smtClean="0"/>
          </a:p>
          <a:p>
            <a:pPr>
              <a:spcBef>
                <a:spcPts val="0"/>
              </a:spcBef>
            </a:pPr>
            <a:r>
              <a:rPr lang="en-GB" sz="3400" dirty="0" smtClean="0"/>
              <a:t>Applies where a school becomes an academy and place funding comes from EFA rather than LA. But agreement that the service makes the provision.</a:t>
            </a:r>
          </a:p>
          <a:p>
            <a:pPr marL="0" indent="0">
              <a:spcBef>
                <a:spcPts val="0"/>
              </a:spcBef>
              <a:buNone/>
            </a:pPr>
            <a:endParaRPr lang="en-GB" sz="1000" dirty="0" smtClean="0"/>
          </a:p>
          <a:p>
            <a:pPr>
              <a:spcBef>
                <a:spcPts val="0"/>
              </a:spcBef>
            </a:pPr>
            <a:r>
              <a:rPr lang="en-GB" sz="3400" dirty="0" smtClean="0"/>
              <a:t>School makes a contribution from place funding and LA in lieu of Top Up funding. </a:t>
            </a:r>
            <a:endParaRPr lang="en-GB" sz="3400" dirty="0"/>
          </a:p>
        </p:txBody>
      </p:sp>
    </p:spTree>
    <p:extLst>
      <p:ext uri="{BB962C8B-B14F-4D97-AF65-F5344CB8AC3E}">
        <p14:creationId xmlns:p14="http://schemas.microsoft.com/office/powerpoint/2010/main" val="101933415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4664"/>
            <a:ext cx="7774632" cy="936104"/>
          </a:xfrm>
        </p:spPr>
        <p:txBody>
          <a:bodyPr/>
          <a:lstStyle/>
          <a:p>
            <a:r>
              <a:rPr lang="en-GB" b="1" dirty="0" smtClean="0"/>
              <a:t>Dealing with falling numbers</a:t>
            </a:r>
            <a:endParaRPr lang="en-GB" b="1" dirty="0"/>
          </a:p>
        </p:txBody>
      </p:sp>
      <p:sp>
        <p:nvSpPr>
          <p:cNvPr id="3" name="Content Placeholder 2"/>
          <p:cNvSpPr>
            <a:spLocks noGrp="1"/>
          </p:cNvSpPr>
          <p:nvPr>
            <p:ph idx="1"/>
          </p:nvPr>
        </p:nvSpPr>
        <p:spPr>
          <a:xfrm>
            <a:off x="611560" y="1484784"/>
            <a:ext cx="7772400" cy="4824536"/>
          </a:xfrm>
        </p:spPr>
        <p:txBody>
          <a:bodyPr/>
          <a:lstStyle/>
          <a:p>
            <a:pPr marL="0" indent="0">
              <a:buNone/>
            </a:pPr>
            <a:r>
              <a:rPr lang="en-GB" sz="2800" b="1" dirty="0" smtClean="0"/>
              <a:t>Cost of provision does not decline in proportion to the fall in numbers. Options:</a:t>
            </a:r>
          </a:p>
          <a:p>
            <a:pPr marL="0" indent="0">
              <a:buNone/>
            </a:pPr>
            <a:endParaRPr lang="en-GB" sz="1000" b="1" dirty="0" smtClean="0"/>
          </a:p>
          <a:p>
            <a:r>
              <a:rPr lang="en-GB" sz="2800" dirty="0" smtClean="0"/>
              <a:t>Fund surplus places </a:t>
            </a:r>
            <a:r>
              <a:rPr lang="en-GB" sz="2800" b="1" dirty="0" smtClean="0">
                <a:solidFill>
                  <a:srgbClr val="FF0000"/>
                </a:solidFill>
              </a:rPr>
              <a:t>X (</a:t>
            </a:r>
            <a:r>
              <a:rPr lang="en-GB" sz="2400" dirty="0" smtClean="0">
                <a:solidFill>
                  <a:srgbClr val="FF0000"/>
                </a:solidFill>
              </a:rPr>
              <a:t>not liked by </a:t>
            </a:r>
            <a:r>
              <a:rPr lang="en-GB" sz="2400" dirty="0" err="1" smtClean="0">
                <a:solidFill>
                  <a:srgbClr val="FF0000"/>
                </a:solidFill>
              </a:rPr>
              <a:t>DfE</a:t>
            </a:r>
            <a:r>
              <a:rPr lang="en-GB" sz="2400" dirty="0" smtClean="0">
                <a:solidFill>
                  <a:srgbClr val="FF0000"/>
                </a:solidFill>
              </a:rPr>
              <a:t>)</a:t>
            </a:r>
            <a:r>
              <a:rPr lang="en-GB" sz="2800" b="1" dirty="0" smtClean="0"/>
              <a:t>.</a:t>
            </a:r>
            <a:r>
              <a:rPr lang="en-GB" sz="2800" b="1" dirty="0" smtClean="0">
                <a:solidFill>
                  <a:srgbClr val="FF0000"/>
                </a:solidFill>
              </a:rPr>
              <a:t> </a:t>
            </a:r>
          </a:p>
          <a:p>
            <a:r>
              <a:rPr lang="en-GB" sz="2800" dirty="0" smtClean="0"/>
              <a:t>Adjust Top Up upwards to compensate for loss of place funding.</a:t>
            </a:r>
          </a:p>
          <a:p>
            <a:r>
              <a:rPr lang="en-GB" sz="2800" dirty="0" smtClean="0"/>
              <a:t>De-delegate and fund directly through HNB using flexibilities in the funding guidance. (discuss retention of place funding with EFA) </a:t>
            </a:r>
          </a:p>
          <a:p>
            <a:r>
              <a:rPr lang="en-GB" sz="2800" dirty="0" smtClean="0"/>
              <a:t>Also a minimum funding guarantee.</a:t>
            </a:r>
          </a:p>
          <a:p>
            <a:endParaRPr lang="en-GB" dirty="0" smtClean="0"/>
          </a:p>
          <a:p>
            <a:endParaRPr lang="en-GB" sz="3600" dirty="0">
              <a:solidFill>
                <a:srgbClr val="FF0000"/>
              </a:solidFill>
            </a:endParaRPr>
          </a:p>
        </p:txBody>
      </p:sp>
    </p:spTree>
    <p:extLst>
      <p:ext uri="{BB962C8B-B14F-4D97-AF65-F5344CB8AC3E}">
        <p14:creationId xmlns:p14="http://schemas.microsoft.com/office/powerpoint/2010/main" val="10193341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0648"/>
            <a:ext cx="6190456" cy="1143000"/>
          </a:xfrm>
        </p:spPr>
        <p:txBody>
          <a:bodyPr/>
          <a:lstStyle/>
          <a:p>
            <a:r>
              <a:rPr lang="en-GB" b="1" dirty="0" smtClean="0"/>
              <a:t>Total cost model</a:t>
            </a:r>
            <a:endParaRPr lang="en-GB" b="1" dirty="0"/>
          </a:p>
        </p:txBody>
      </p:sp>
      <p:sp>
        <p:nvSpPr>
          <p:cNvPr id="3" name="Content Placeholder 2"/>
          <p:cNvSpPr>
            <a:spLocks noGrp="1"/>
          </p:cNvSpPr>
          <p:nvPr>
            <p:ph idx="1"/>
          </p:nvPr>
        </p:nvSpPr>
        <p:spPr>
          <a:xfrm>
            <a:off x="685800" y="1556792"/>
            <a:ext cx="7772400" cy="4114800"/>
          </a:xfrm>
        </p:spPr>
        <p:txBody>
          <a:bodyPr/>
          <a:lstStyle/>
          <a:p>
            <a:pPr>
              <a:spcBef>
                <a:spcPts val="0"/>
              </a:spcBef>
            </a:pPr>
            <a:r>
              <a:rPr lang="en-GB" dirty="0" smtClean="0"/>
              <a:t>If total cost of provision for 10 pupils = £180,000, then £100k place and £80k top up.</a:t>
            </a:r>
          </a:p>
          <a:p>
            <a:pPr marL="0" indent="0">
              <a:spcBef>
                <a:spcPts val="0"/>
              </a:spcBef>
              <a:buNone/>
            </a:pPr>
            <a:endParaRPr lang="en-GB" sz="1000" dirty="0" smtClean="0"/>
          </a:p>
          <a:p>
            <a:pPr>
              <a:spcBef>
                <a:spcPts val="0"/>
              </a:spcBef>
            </a:pPr>
            <a:r>
              <a:rPr lang="en-GB" dirty="0" smtClean="0"/>
              <a:t>If pupils fall to 8 and total cost = £160k, then £80k place and £80k top up.</a:t>
            </a:r>
          </a:p>
          <a:p>
            <a:pPr marL="0" indent="0">
              <a:spcBef>
                <a:spcPts val="0"/>
              </a:spcBef>
              <a:buNone/>
            </a:pPr>
            <a:r>
              <a:rPr lang="en-GB" sz="1000" dirty="0" smtClean="0"/>
              <a:t> </a:t>
            </a:r>
          </a:p>
          <a:p>
            <a:pPr>
              <a:spcBef>
                <a:spcPts val="0"/>
              </a:spcBef>
            </a:pPr>
            <a:r>
              <a:rPr lang="en-GB" dirty="0" smtClean="0"/>
              <a:t>Thus top up goes up from £8k per pupil to £10k per pupil.</a:t>
            </a:r>
          </a:p>
          <a:p>
            <a:pPr marL="0" indent="0">
              <a:spcBef>
                <a:spcPts val="0"/>
              </a:spcBef>
              <a:buNone/>
            </a:pPr>
            <a:endParaRPr lang="en-GB" sz="1000" dirty="0" smtClean="0"/>
          </a:p>
          <a:p>
            <a:pPr>
              <a:spcBef>
                <a:spcPts val="0"/>
              </a:spcBef>
            </a:pPr>
            <a:r>
              <a:rPr lang="en-GB" dirty="0" smtClean="0"/>
              <a:t>Reverse the calculation for a rising roll.</a:t>
            </a:r>
            <a:endParaRPr lang="en-GB" dirty="0"/>
          </a:p>
        </p:txBody>
      </p:sp>
    </p:spTree>
    <p:extLst>
      <p:ext uri="{BB962C8B-B14F-4D97-AF65-F5344CB8AC3E}">
        <p14:creationId xmlns:p14="http://schemas.microsoft.com/office/powerpoint/2010/main" val="10193341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88640"/>
            <a:ext cx="7992119" cy="1080418"/>
          </a:xfrm>
        </p:spPr>
        <p:txBody>
          <a:bodyPr/>
          <a:lstStyle/>
          <a:p>
            <a:r>
              <a:rPr lang="en-GB" sz="2000" b="1" dirty="0" smtClean="0"/>
              <a:t>What implications has the change in funding for special schools and resourced centres from place funding to place plus had on these establishments?</a:t>
            </a:r>
            <a:endParaRPr lang="en-GB" sz="2000" b="1" dirty="0"/>
          </a:p>
        </p:txBody>
      </p:sp>
      <p:graphicFrame>
        <p:nvGraphicFramePr>
          <p:cNvPr id="3" name="Content Placeholder 3"/>
          <p:cNvGraphicFramePr>
            <a:graphicFrameLocks noGrp="1"/>
          </p:cNvGraphicFramePr>
          <p:nvPr>
            <p:ph idx="1"/>
            <p:extLst>
              <p:ext uri="{D42A27DB-BD31-4B8C-83A1-F6EECF244321}">
                <p14:modId xmlns:p14="http://schemas.microsoft.com/office/powerpoint/2010/main" val="1191146742"/>
              </p:ext>
            </p:extLst>
          </p:nvPr>
        </p:nvGraphicFramePr>
        <p:xfrm>
          <a:off x="395536" y="1412776"/>
          <a:ext cx="8352928" cy="50405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193341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a:spLocks noGrp="1"/>
          </p:cNvSpPr>
          <p:nvPr>
            <p:ph idx="1"/>
          </p:nvPr>
        </p:nvSpPr>
        <p:spPr>
          <a:xfrm>
            <a:off x="685800" y="1412776"/>
            <a:ext cx="7772400" cy="4114800"/>
          </a:xfrm>
        </p:spPr>
        <p:txBody>
          <a:bodyPr/>
          <a:lstStyle/>
          <a:p>
            <a:endParaRPr lang="en-GB" dirty="0" smtClean="0"/>
          </a:p>
          <a:p>
            <a:pPr marL="0" indent="0" algn="ctr">
              <a:buNone/>
            </a:pPr>
            <a:r>
              <a:rPr lang="en-GB" sz="4800" b="1" dirty="0" smtClean="0"/>
              <a:t>Post 16 Funding Arrangements </a:t>
            </a:r>
            <a:endParaRPr lang="en-GB" sz="4800" b="1" dirty="0"/>
          </a:p>
        </p:txBody>
      </p:sp>
    </p:spTree>
    <p:extLst>
      <p:ext uri="{BB962C8B-B14F-4D97-AF65-F5344CB8AC3E}">
        <p14:creationId xmlns:p14="http://schemas.microsoft.com/office/powerpoint/2010/main" val="10193341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6190456" cy="1143000"/>
          </a:xfrm>
        </p:spPr>
        <p:txBody>
          <a:bodyPr/>
          <a:lstStyle/>
          <a:p>
            <a:r>
              <a:rPr lang="en-GB" b="1" dirty="0" smtClean="0"/>
              <a:t>16+ recap</a:t>
            </a:r>
            <a:endParaRPr lang="en-GB" b="1" dirty="0"/>
          </a:p>
        </p:txBody>
      </p:sp>
      <p:sp>
        <p:nvSpPr>
          <p:cNvPr id="3" name="Content Placeholder 2"/>
          <p:cNvSpPr>
            <a:spLocks noGrp="1"/>
          </p:cNvSpPr>
          <p:nvPr>
            <p:ph idx="1"/>
          </p:nvPr>
        </p:nvSpPr>
        <p:spPr>
          <a:xfrm>
            <a:off x="685800" y="1844824"/>
            <a:ext cx="7772400" cy="4114800"/>
          </a:xfrm>
        </p:spPr>
        <p:txBody>
          <a:bodyPr/>
          <a:lstStyle/>
          <a:p>
            <a:r>
              <a:rPr lang="en-GB" sz="3600" b="1" dirty="0" smtClean="0"/>
              <a:t>For all high needs students, </a:t>
            </a:r>
            <a:r>
              <a:rPr lang="en-GB" sz="3600" b="1" u="sng" dirty="0" smtClean="0"/>
              <a:t>mainstream</a:t>
            </a:r>
            <a:r>
              <a:rPr lang="en-GB" sz="3600" b="1" dirty="0" smtClean="0"/>
              <a:t> and specialist providers receive:</a:t>
            </a:r>
          </a:p>
          <a:p>
            <a:endParaRPr lang="en-GB" sz="1000" dirty="0"/>
          </a:p>
          <a:p>
            <a:pPr lvl="1">
              <a:buFontTx/>
              <a:buChar char="-"/>
            </a:pPr>
            <a:r>
              <a:rPr lang="en-GB" sz="3600" dirty="0" smtClean="0"/>
              <a:t>£10k place funding from EFA (deducted from LA’s DSG. </a:t>
            </a:r>
          </a:p>
          <a:p>
            <a:pPr lvl="1">
              <a:buFontTx/>
              <a:buChar char="-"/>
            </a:pPr>
            <a:endParaRPr lang="en-GB" sz="1000" dirty="0" smtClean="0"/>
          </a:p>
          <a:p>
            <a:pPr lvl="1">
              <a:buFontTx/>
              <a:buChar char="-"/>
            </a:pPr>
            <a:r>
              <a:rPr lang="en-GB" sz="3600" dirty="0" smtClean="0"/>
              <a:t>Top up funding from LA</a:t>
            </a:r>
            <a:endParaRPr lang="en-GB" sz="3600" dirty="0"/>
          </a:p>
        </p:txBody>
      </p:sp>
    </p:spTree>
    <p:extLst>
      <p:ext uri="{BB962C8B-B14F-4D97-AF65-F5344CB8AC3E}">
        <p14:creationId xmlns:p14="http://schemas.microsoft.com/office/powerpoint/2010/main" val="10193341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7630616" cy="1143000"/>
          </a:xfrm>
        </p:spPr>
        <p:txBody>
          <a:bodyPr/>
          <a:lstStyle/>
          <a:p>
            <a:r>
              <a:rPr lang="en-GB" b="1" dirty="0" smtClean="0"/>
              <a:t>Students with SI 16-18 years who are not high needs</a:t>
            </a:r>
            <a:endParaRPr lang="en-GB" b="1" dirty="0"/>
          </a:p>
        </p:txBody>
      </p:sp>
      <p:sp>
        <p:nvSpPr>
          <p:cNvPr id="3" name="Content Placeholder 2"/>
          <p:cNvSpPr>
            <a:spLocks noGrp="1"/>
          </p:cNvSpPr>
          <p:nvPr>
            <p:ph idx="1"/>
          </p:nvPr>
        </p:nvSpPr>
        <p:spPr>
          <a:xfrm>
            <a:off x="685800" y="2060848"/>
            <a:ext cx="7772400" cy="4114800"/>
          </a:xfrm>
        </p:spPr>
        <p:txBody>
          <a:bodyPr/>
          <a:lstStyle/>
          <a:p>
            <a:pPr marL="0" indent="0">
              <a:buNone/>
            </a:pPr>
            <a:r>
              <a:rPr lang="en-GB" sz="3600" b="1" dirty="0" smtClean="0"/>
              <a:t>Colleges </a:t>
            </a:r>
            <a:r>
              <a:rPr lang="en-GB" sz="3600" b="1" dirty="0"/>
              <a:t>support with element 1 and 2 </a:t>
            </a:r>
            <a:r>
              <a:rPr lang="en-GB" sz="3600" b="1" dirty="0" smtClean="0"/>
              <a:t>funding:</a:t>
            </a:r>
          </a:p>
          <a:p>
            <a:pPr marL="0" indent="0">
              <a:buNone/>
            </a:pPr>
            <a:endParaRPr lang="en-GB" sz="1000" b="1" dirty="0"/>
          </a:p>
          <a:p>
            <a:pPr lvl="0"/>
            <a:r>
              <a:rPr lang="en-GB" sz="3600" dirty="0"/>
              <a:t>Mainstream course </a:t>
            </a:r>
            <a:r>
              <a:rPr lang="en-GB" sz="3600" dirty="0" smtClean="0"/>
              <a:t>funding.</a:t>
            </a:r>
          </a:p>
          <a:p>
            <a:pPr marL="0" lvl="0" indent="0">
              <a:buNone/>
            </a:pPr>
            <a:endParaRPr lang="en-GB" sz="1200" dirty="0"/>
          </a:p>
          <a:p>
            <a:pPr lvl="0"/>
            <a:r>
              <a:rPr lang="en-GB" sz="3600" dirty="0"/>
              <a:t>Disadvantage (socio deprivation factors and numbers without a A*-C in </a:t>
            </a:r>
            <a:r>
              <a:rPr lang="en-GB" sz="3600" dirty="0" smtClean="0"/>
              <a:t>English </a:t>
            </a:r>
            <a:r>
              <a:rPr lang="en-GB" sz="3600" dirty="0"/>
              <a:t>or Maths</a:t>
            </a:r>
            <a:r>
              <a:rPr lang="en-GB" sz="3600" dirty="0" smtClean="0"/>
              <a:t>).</a:t>
            </a:r>
            <a:endParaRPr lang="en-GB" sz="3600" dirty="0"/>
          </a:p>
          <a:p>
            <a:endParaRPr lang="en-GB" dirty="0"/>
          </a:p>
        </p:txBody>
      </p:sp>
    </p:spTree>
    <p:extLst>
      <p:ext uri="{BB962C8B-B14F-4D97-AF65-F5344CB8AC3E}">
        <p14:creationId xmlns:p14="http://schemas.microsoft.com/office/powerpoint/2010/main" val="21838139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76672"/>
            <a:ext cx="7774632" cy="1143000"/>
          </a:xfrm>
        </p:spPr>
        <p:txBody>
          <a:bodyPr/>
          <a:lstStyle/>
          <a:p>
            <a:r>
              <a:rPr lang="en-GB" b="1" dirty="0" smtClean="0"/>
              <a:t>Lower level needs. The CoP says:</a:t>
            </a:r>
            <a:endParaRPr lang="en-GB" b="1" dirty="0"/>
          </a:p>
        </p:txBody>
      </p:sp>
      <p:sp>
        <p:nvSpPr>
          <p:cNvPr id="3" name="Content Placeholder 2"/>
          <p:cNvSpPr>
            <a:spLocks noGrp="1"/>
          </p:cNvSpPr>
          <p:nvPr>
            <p:ph idx="1"/>
          </p:nvPr>
        </p:nvSpPr>
        <p:spPr>
          <a:xfrm>
            <a:off x="685800" y="1628800"/>
            <a:ext cx="7772400" cy="4114800"/>
          </a:xfrm>
        </p:spPr>
        <p:txBody>
          <a:bodyPr/>
          <a:lstStyle/>
          <a:p>
            <a:pPr marL="0" indent="0">
              <a:buNone/>
            </a:pPr>
            <a:r>
              <a:rPr lang="en-GB" sz="2800" dirty="0" smtClean="0"/>
              <a:t>Providers have been provided with resources to meet SEN.</a:t>
            </a:r>
          </a:p>
          <a:p>
            <a:pPr marL="0" indent="0">
              <a:buNone/>
            </a:pPr>
            <a:r>
              <a:rPr lang="en-GB" sz="2800" dirty="0" smtClean="0"/>
              <a:t>They receive </a:t>
            </a:r>
            <a:r>
              <a:rPr lang="en-GB" sz="2800" dirty="0"/>
              <a:t>an allocation based on a national funding formula for their core provision. They also have additional funding for students </a:t>
            </a:r>
            <a:r>
              <a:rPr lang="en-GB" sz="2800" dirty="0" smtClean="0"/>
              <a:t>with SEN. </a:t>
            </a:r>
            <a:r>
              <a:rPr lang="en-GB" sz="2800" dirty="0"/>
              <a:t>This funding is not ring-fenced and is included in their main allocation in a ‘single line’ budget. Like mainstream schools, colleges are expected to provide appropriate, high quality SEN support</a:t>
            </a:r>
            <a:r>
              <a:rPr lang="en-GB" sz="2800" b="1" dirty="0">
                <a:solidFill>
                  <a:srgbClr val="FF0000"/>
                </a:solidFill>
              </a:rPr>
              <a:t> using all available resources. </a:t>
            </a:r>
          </a:p>
          <a:p>
            <a:pPr marL="0" indent="0">
              <a:buNone/>
            </a:pPr>
            <a:endParaRPr lang="en-GB" dirty="0"/>
          </a:p>
        </p:txBody>
      </p:sp>
    </p:spTree>
    <p:extLst>
      <p:ext uri="{BB962C8B-B14F-4D97-AF65-F5344CB8AC3E}">
        <p14:creationId xmlns:p14="http://schemas.microsoft.com/office/powerpoint/2010/main" val="21838139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4664"/>
            <a:ext cx="6190456" cy="1143000"/>
          </a:xfrm>
        </p:spPr>
        <p:txBody>
          <a:bodyPr/>
          <a:lstStyle/>
          <a:p>
            <a:r>
              <a:rPr lang="en-GB" b="1" dirty="0" smtClean="0"/>
              <a:t>CoP states:</a:t>
            </a:r>
            <a:endParaRPr lang="en-GB" b="1" dirty="0"/>
          </a:p>
        </p:txBody>
      </p:sp>
      <p:sp>
        <p:nvSpPr>
          <p:cNvPr id="3" name="Content Placeholder 2"/>
          <p:cNvSpPr>
            <a:spLocks noGrp="1"/>
          </p:cNvSpPr>
          <p:nvPr>
            <p:ph idx="1"/>
          </p:nvPr>
        </p:nvSpPr>
        <p:spPr>
          <a:xfrm>
            <a:off x="685800" y="1690464"/>
            <a:ext cx="7772400" cy="4114800"/>
          </a:xfrm>
        </p:spPr>
        <p:txBody>
          <a:bodyPr/>
          <a:lstStyle/>
          <a:p>
            <a:pPr marL="0" indent="0">
              <a:buNone/>
            </a:pPr>
            <a:r>
              <a:rPr lang="en-GB" sz="3500" dirty="0" smtClean="0"/>
              <a:t>It </a:t>
            </a:r>
            <a:r>
              <a:rPr lang="en-GB" sz="3500" dirty="0"/>
              <a:t>should be noted that colleges are funded by the Education Funding Agency (EFA) for all 16-18 year olds and for those aged 19-25 who have EHC plans, with </a:t>
            </a:r>
            <a:r>
              <a:rPr lang="en-GB" sz="3500" dirty="0" smtClean="0"/>
              <a:t>support from </a:t>
            </a:r>
            <a:r>
              <a:rPr lang="en-GB" sz="3500" dirty="0"/>
              <a:t>the home local authority for students with high needs. Colleges </a:t>
            </a:r>
            <a:r>
              <a:rPr lang="en-GB" sz="3500" b="1" dirty="0"/>
              <a:t>must not </a:t>
            </a:r>
            <a:r>
              <a:rPr lang="en-GB" sz="3500" dirty="0"/>
              <a:t>charge tuition fees for these young people. </a:t>
            </a:r>
          </a:p>
          <a:p>
            <a:endParaRPr lang="en-GB" dirty="0"/>
          </a:p>
          <a:p>
            <a:endParaRPr lang="en-GB" dirty="0"/>
          </a:p>
        </p:txBody>
      </p:sp>
    </p:spTree>
    <p:extLst>
      <p:ext uri="{BB962C8B-B14F-4D97-AF65-F5344CB8AC3E}">
        <p14:creationId xmlns:p14="http://schemas.microsoft.com/office/powerpoint/2010/main" val="21838139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2656"/>
            <a:ext cx="6190456" cy="1143000"/>
          </a:xfrm>
        </p:spPr>
        <p:txBody>
          <a:bodyPr/>
          <a:lstStyle/>
          <a:p>
            <a:r>
              <a:rPr lang="en-GB" b="1" dirty="0" smtClean="0"/>
              <a:t>Top up post 16</a:t>
            </a:r>
            <a:endParaRPr lang="en-GB" b="1" dirty="0"/>
          </a:p>
        </p:txBody>
      </p:sp>
      <p:sp>
        <p:nvSpPr>
          <p:cNvPr id="3" name="Content Placeholder 2"/>
          <p:cNvSpPr>
            <a:spLocks noGrp="1"/>
          </p:cNvSpPr>
          <p:nvPr>
            <p:ph idx="1"/>
          </p:nvPr>
        </p:nvSpPr>
        <p:spPr>
          <a:xfrm>
            <a:off x="685800" y="1772816"/>
            <a:ext cx="7772400" cy="4114800"/>
          </a:xfrm>
        </p:spPr>
        <p:txBody>
          <a:bodyPr/>
          <a:lstStyle/>
          <a:p>
            <a:pPr marL="0" indent="0">
              <a:buNone/>
            </a:pPr>
            <a:r>
              <a:rPr lang="en-GB" sz="4400" b="1" dirty="0" smtClean="0"/>
              <a:t>Do </a:t>
            </a:r>
            <a:r>
              <a:rPr lang="en-GB" sz="4400" b="1" dirty="0"/>
              <a:t>students need a statutory assessment?</a:t>
            </a:r>
            <a:endParaRPr lang="en-GB" sz="4400" dirty="0"/>
          </a:p>
          <a:p>
            <a:pPr marL="0" indent="0">
              <a:buNone/>
            </a:pPr>
            <a:r>
              <a:rPr lang="en-GB" b="1" dirty="0"/>
              <a:t> </a:t>
            </a:r>
            <a:endParaRPr lang="en-GB" dirty="0"/>
          </a:p>
          <a:p>
            <a:pPr marL="0" indent="0" algn="ctr">
              <a:buNone/>
            </a:pPr>
            <a:r>
              <a:rPr lang="en-GB" sz="3600" dirty="0"/>
              <a:t>No if 16-18 </a:t>
            </a:r>
            <a:r>
              <a:rPr lang="en-GB" sz="3600" dirty="0" smtClean="0"/>
              <a:t>years</a:t>
            </a:r>
          </a:p>
          <a:p>
            <a:pPr marL="0" indent="0" algn="ctr">
              <a:buNone/>
            </a:pPr>
            <a:endParaRPr lang="en-GB" sz="1600" dirty="0" smtClean="0"/>
          </a:p>
          <a:p>
            <a:pPr marL="0" indent="0" algn="ctr">
              <a:buNone/>
            </a:pPr>
            <a:r>
              <a:rPr lang="en-GB" sz="3600" dirty="0" smtClean="0"/>
              <a:t>Yes </a:t>
            </a:r>
            <a:r>
              <a:rPr lang="en-GB" sz="3600" dirty="0"/>
              <a:t>if 19-25 years</a:t>
            </a:r>
          </a:p>
          <a:p>
            <a:endParaRPr lang="en-GB" dirty="0"/>
          </a:p>
        </p:txBody>
      </p:sp>
    </p:spTree>
    <p:extLst>
      <p:ext uri="{BB962C8B-B14F-4D97-AF65-F5344CB8AC3E}">
        <p14:creationId xmlns:p14="http://schemas.microsoft.com/office/powerpoint/2010/main" val="21838139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85800" y="332656"/>
            <a:ext cx="7702624" cy="1143000"/>
          </a:xfrm>
        </p:spPr>
        <p:txBody>
          <a:bodyPr/>
          <a:lstStyle/>
          <a:p>
            <a:r>
              <a:rPr lang="en-GB" b="1" dirty="0" smtClean="0"/>
              <a:t>EY Funding – The SEN CoP says</a:t>
            </a:r>
            <a:endParaRPr lang="en-GB" b="1" dirty="0"/>
          </a:p>
        </p:txBody>
      </p:sp>
      <p:sp>
        <p:nvSpPr>
          <p:cNvPr id="5" name="Content Placeholder 2"/>
          <p:cNvSpPr>
            <a:spLocks noGrp="1"/>
          </p:cNvSpPr>
          <p:nvPr>
            <p:ph idx="1"/>
          </p:nvPr>
        </p:nvSpPr>
        <p:spPr>
          <a:xfrm>
            <a:off x="685800" y="1916832"/>
            <a:ext cx="7772400" cy="4114800"/>
          </a:xfrm>
        </p:spPr>
        <p:txBody>
          <a:bodyPr/>
          <a:lstStyle/>
          <a:p>
            <a:pPr marL="0" indent="0">
              <a:buNone/>
            </a:pPr>
            <a:r>
              <a:rPr lang="en-GB" sz="3600" dirty="0" smtClean="0"/>
              <a:t>“</a:t>
            </a:r>
            <a:r>
              <a:rPr lang="en-GB" sz="3600" i="1" dirty="0" smtClean="0"/>
              <a:t>LAs </a:t>
            </a:r>
            <a:r>
              <a:rPr lang="en-GB" sz="3600" b="1" i="1" dirty="0">
                <a:solidFill>
                  <a:srgbClr val="FF0000"/>
                </a:solidFill>
              </a:rPr>
              <a:t>must</a:t>
            </a:r>
            <a:r>
              <a:rPr lang="en-GB" sz="3600" b="1" i="1" dirty="0"/>
              <a:t> </a:t>
            </a:r>
            <a:r>
              <a:rPr lang="en-GB" sz="3600" i="1" dirty="0"/>
              <a:t>ensure that all providers </a:t>
            </a:r>
            <a:r>
              <a:rPr lang="en-GB" sz="3600" i="1" dirty="0" smtClean="0"/>
              <a:t>… </a:t>
            </a:r>
            <a:r>
              <a:rPr lang="en-GB" sz="3600" i="1" dirty="0"/>
              <a:t>meet the needs of </a:t>
            </a:r>
            <a:r>
              <a:rPr lang="en-GB" sz="3600" i="1" dirty="0" smtClean="0"/>
              <a:t>…disabled </a:t>
            </a:r>
            <a:r>
              <a:rPr lang="en-GB" sz="3600" i="1" dirty="0"/>
              <a:t>children. In order to do this </a:t>
            </a:r>
            <a:r>
              <a:rPr lang="en-GB" sz="3600" i="1" dirty="0" smtClean="0"/>
              <a:t>LAs </a:t>
            </a:r>
            <a:r>
              <a:rPr lang="en-GB" sz="3600" i="1" dirty="0"/>
              <a:t>should make sure funding </a:t>
            </a:r>
            <a:r>
              <a:rPr lang="en-GB" sz="3600" i="1" dirty="0" smtClean="0"/>
              <a:t>arrangements for early </a:t>
            </a:r>
            <a:r>
              <a:rPr lang="en-GB" sz="3600" i="1" dirty="0"/>
              <a:t>education reflect the need to provide suitable support for these </a:t>
            </a:r>
            <a:r>
              <a:rPr lang="en-GB" sz="3600" i="1" dirty="0" smtClean="0"/>
              <a:t>children”</a:t>
            </a:r>
            <a:r>
              <a:rPr lang="en-GB" sz="3600" dirty="0" smtClean="0"/>
              <a:t>. </a:t>
            </a:r>
            <a:endParaRPr lang="en-GB" sz="3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6190456" cy="1143000"/>
          </a:xfrm>
        </p:spPr>
        <p:txBody>
          <a:bodyPr/>
          <a:lstStyle/>
          <a:p>
            <a:r>
              <a:rPr lang="en-GB" b="1" dirty="0" smtClean="0"/>
              <a:t>The SEN CoP says:</a:t>
            </a:r>
            <a:endParaRPr lang="en-GB" b="1" dirty="0"/>
          </a:p>
        </p:txBody>
      </p:sp>
      <p:sp>
        <p:nvSpPr>
          <p:cNvPr id="3" name="Content Placeholder 2"/>
          <p:cNvSpPr>
            <a:spLocks noGrp="1"/>
          </p:cNvSpPr>
          <p:nvPr>
            <p:ph idx="1"/>
          </p:nvPr>
        </p:nvSpPr>
        <p:spPr>
          <a:xfrm>
            <a:off x="685800" y="1772816"/>
            <a:ext cx="7772400" cy="4395192"/>
          </a:xfrm>
        </p:spPr>
        <p:txBody>
          <a:bodyPr/>
          <a:lstStyle/>
          <a:p>
            <a:pPr marL="0" indent="0">
              <a:buNone/>
            </a:pPr>
            <a:r>
              <a:rPr lang="en-GB" sz="3000" b="1" i="1" dirty="0" smtClean="0"/>
              <a:t>There </a:t>
            </a:r>
            <a:r>
              <a:rPr lang="en-GB" sz="3000" b="1" i="1" dirty="0"/>
              <a:t>is no requirement for an EHC plan for a young person for whom a college receives additional top-up funding except in the case of a young person who is over </a:t>
            </a:r>
            <a:r>
              <a:rPr lang="en-GB" sz="3000" b="1" i="1" dirty="0" smtClean="0"/>
              <a:t>19…</a:t>
            </a:r>
            <a:r>
              <a:rPr lang="en-GB" sz="3000" i="1" dirty="0" smtClean="0"/>
              <a:t>LAs </a:t>
            </a:r>
            <a:r>
              <a:rPr lang="en-GB" sz="3000" i="1" dirty="0"/>
              <a:t>should be transparent about how they will make decisions about </a:t>
            </a:r>
            <a:r>
              <a:rPr lang="en-GB" sz="3000" i="1" dirty="0" smtClean="0"/>
              <a:t>HN funding…. They </a:t>
            </a:r>
            <a:r>
              <a:rPr lang="en-GB" sz="3000" i="1" dirty="0"/>
              <a:t>should share the principles and criteria which underpin those decisions with schools and colleges and with parents and young people. </a:t>
            </a:r>
            <a:r>
              <a:rPr lang="en-GB" sz="3000" i="1" dirty="0" smtClean="0">
                <a:solidFill>
                  <a:srgbClr val="FF0000"/>
                </a:solidFill>
              </a:rPr>
              <a:t>(if you have done this already please let us know)</a:t>
            </a:r>
            <a:endParaRPr lang="en-GB" sz="3000" i="1" dirty="0">
              <a:solidFill>
                <a:srgbClr val="FF0000"/>
              </a:solidFill>
            </a:endParaRPr>
          </a:p>
          <a:p>
            <a:pPr marL="0" indent="0">
              <a:buNone/>
            </a:pPr>
            <a:endParaRPr lang="en-GB" dirty="0"/>
          </a:p>
          <a:p>
            <a:endParaRPr lang="en-GB" dirty="0"/>
          </a:p>
        </p:txBody>
      </p:sp>
    </p:spTree>
    <p:extLst>
      <p:ext uri="{BB962C8B-B14F-4D97-AF65-F5344CB8AC3E}">
        <p14:creationId xmlns:p14="http://schemas.microsoft.com/office/powerpoint/2010/main" val="15863023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0648"/>
            <a:ext cx="7702624" cy="1143000"/>
          </a:xfrm>
        </p:spPr>
        <p:txBody>
          <a:bodyPr/>
          <a:lstStyle/>
          <a:p>
            <a:r>
              <a:rPr lang="en-GB" b="1" dirty="0" smtClean="0"/>
              <a:t>Defining a high needs student</a:t>
            </a:r>
            <a:endParaRPr lang="en-GB" b="1" dirty="0"/>
          </a:p>
        </p:txBody>
      </p:sp>
      <p:sp>
        <p:nvSpPr>
          <p:cNvPr id="3" name="Content Placeholder 2"/>
          <p:cNvSpPr>
            <a:spLocks noGrp="1"/>
          </p:cNvSpPr>
          <p:nvPr>
            <p:ph idx="1"/>
          </p:nvPr>
        </p:nvSpPr>
        <p:spPr>
          <a:xfrm>
            <a:off x="685800" y="1340768"/>
            <a:ext cx="7772400" cy="4114800"/>
          </a:xfrm>
        </p:spPr>
        <p:txBody>
          <a:bodyPr/>
          <a:lstStyle/>
          <a:p>
            <a:pPr marL="0" lvl="0" indent="0">
              <a:spcBef>
                <a:spcPts val="0"/>
              </a:spcBef>
              <a:buNone/>
            </a:pPr>
            <a:r>
              <a:rPr lang="en-GB" i="1" dirty="0" smtClean="0"/>
              <a:t>For </a:t>
            </a:r>
            <a:r>
              <a:rPr lang="en-GB" i="1" dirty="0"/>
              <a:t>funding purposes, a high needs student is defined as a young person aged 16-18 who requires additional support costing over £6,000 and any young person aged 19-24 subject to a Learning Difficulty Assessment (LDA), or, in future, an Education Health and Care (EHC) Plan who requires additional support costing over £6,000. </a:t>
            </a:r>
            <a:endParaRPr lang="en-GB" i="1" dirty="0" smtClean="0"/>
          </a:p>
          <a:p>
            <a:pPr marL="0" lvl="0" indent="0">
              <a:spcBef>
                <a:spcPts val="0"/>
              </a:spcBef>
              <a:buNone/>
            </a:pPr>
            <a:r>
              <a:rPr lang="en-GB" sz="2000" i="1" dirty="0" smtClean="0"/>
              <a:t>(</a:t>
            </a:r>
            <a:r>
              <a:rPr lang="en-GB" sz="2000" dirty="0" smtClean="0"/>
              <a:t>DfE Additional </a:t>
            </a:r>
            <a:r>
              <a:rPr lang="en-GB" sz="2000" dirty="0"/>
              <a:t>information on the 16-24 high needs funding arrangements Academic year 2013 to 2014 and preparation for 2014 to </a:t>
            </a:r>
            <a:r>
              <a:rPr lang="en-GB" sz="2000" dirty="0" smtClean="0"/>
              <a:t>2015)</a:t>
            </a:r>
            <a:endParaRPr lang="en-GB" sz="2000" dirty="0"/>
          </a:p>
          <a:p>
            <a:endParaRPr lang="en-GB" dirty="0"/>
          </a:p>
        </p:txBody>
      </p:sp>
    </p:spTree>
    <p:extLst>
      <p:ext uri="{BB962C8B-B14F-4D97-AF65-F5344CB8AC3E}">
        <p14:creationId xmlns:p14="http://schemas.microsoft.com/office/powerpoint/2010/main" val="15863023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2656"/>
            <a:ext cx="7774632" cy="1143000"/>
          </a:xfrm>
        </p:spPr>
        <p:txBody>
          <a:bodyPr/>
          <a:lstStyle/>
          <a:p>
            <a:r>
              <a:rPr lang="en-GB" sz="4000" b="1" dirty="0" smtClean="0"/>
              <a:t>Students with SI 19-25 without LDA/EHC Plan</a:t>
            </a:r>
            <a:endParaRPr lang="en-GB" sz="4000" b="1" dirty="0"/>
          </a:p>
        </p:txBody>
      </p:sp>
      <p:sp>
        <p:nvSpPr>
          <p:cNvPr id="3" name="Content Placeholder 2"/>
          <p:cNvSpPr>
            <a:spLocks noGrp="1"/>
          </p:cNvSpPr>
          <p:nvPr>
            <p:ph idx="1"/>
          </p:nvPr>
        </p:nvSpPr>
        <p:spPr>
          <a:xfrm>
            <a:off x="685800" y="1700808"/>
            <a:ext cx="7772400" cy="4114800"/>
          </a:xfrm>
        </p:spPr>
        <p:txBody>
          <a:bodyPr/>
          <a:lstStyle/>
          <a:p>
            <a:pPr marL="0" indent="0">
              <a:buNone/>
            </a:pPr>
            <a:r>
              <a:rPr lang="en-GB" sz="2800" b="1" dirty="0" smtClean="0"/>
              <a:t>Skills </a:t>
            </a:r>
            <a:r>
              <a:rPr lang="en-GB" sz="2800" b="1" dirty="0"/>
              <a:t>Funding </a:t>
            </a:r>
            <a:r>
              <a:rPr lang="en-GB" sz="2800" b="1" dirty="0" smtClean="0"/>
              <a:t>Agency is responsible. SFA says it:</a:t>
            </a:r>
          </a:p>
          <a:p>
            <a:pPr>
              <a:spcBef>
                <a:spcPts val="0"/>
              </a:spcBef>
            </a:pPr>
            <a:r>
              <a:rPr lang="en-GB" sz="2800" i="1" dirty="0" smtClean="0"/>
              <a:t>is committed </a:t>
            </a:r>
            <a:r>
              <a:rPr lang="en-GB" sz="2800" i="1" dirty="0"/>
              <a:t>to making sure the system </a:t>
            </a:r>
            <a:r>
              <a:rPr lang="en-GB" sz="2800" i="1" dirty="0" smtClean="0"/>
              <a:t>effectively  supports </a:t>
            </a:r>
            <a:r>
              <a:rPr lang="en-GB" sz="2800" i="1" dirty="0"/>
              <a:t>the needs of the learners with </a:t>
            </a:r>
            <a:r>
              <a:rPr lang="en-GB" sz="2800" i="1" dirty="0" smtClean="0"/>
              <a:t>disabilities</a:t>
            </a:r>
          </a:p>
          <a:p>
            <a:pPr marL="0" indent="0">
              <a:spcBef>
                <a:spcPts val="0"/>
              </a:spcBef>
              <a:buNone/>
            </a:pPr>
            <a:endParaRPr lang="en-GB" sz="1000" dirty="0"/>
          </a:p>
          <a:p>
            <a:pPr lvl="0">
              <a:spcBef>
                <a:spcPts val="0"/>
              </a:spcBef>
            </a:pPr>
            <a:r>
              <a:rPr lang="en-GB" sz="2800" i="1" dirty="0" smtClean="0"/>
              <a:t>will make </a:t>
            </a:r>
            <a:r>
              <a:rPr lang="en-GB" sz="2800" i="1" dirty="0"/>
              <a:t>sure  the right level of support is available to remove barriers to education and training </a:t>
            </a:r>
            <a:endParaRPr lang="en-GB" sz="2800" i="1" dirty="0" smtClean="0"/>
          </a:p>
          <a:p>
            <a:pPr marL="0" lvl="0" indent="0">
              <a:spcBef>
                <a:spcPts val="0"/>
              </a:spcBef>
              <a:buNone/>
            </a:pPr>
            <a:endParaRPr lang="en-GB" sz="1000" dirty="0"/>
          </a:p>
          <a:p>
            <a:pPr lvl="0">
              <a:spcBef>
                <a:spcPts val="0"/>
              </a:spcBef>
            </a:pPr>
            <a:r>
              <a:rPr lang="en-GB" sz="2800" i="1" dirty="0"/>
              <a:t>fund learners with </a:t>
            </a:r>
            <a:r>
              <a:rPr lang="en-GB" sz="2800" i="1" dirty="0" smtClean="0"/>
              <a:t>disabilities </a:t>
            </a:r>
            <a:r>
              <a:rPr lang="en-GB" sz="2800" i="1" dirty="0"/>
              <a:t>as set out in the Apprenticeships, Skills, Children and Learning Act </a:t>
            </a:r>
            <a:r>
              <a:rPr lang="en-GB" sz="2800" i="1" dirty="0" smtClean="0"/>
              <a:t>2009</a:t>
            </a:r>
            <a:endParaRPr lang="en-GB" sz="2800" dirty="0"/>
          </a:p>
          <a:p>
            <a:endParaRPr lang="en-GB" dirty="0"/>
          </a:p>
        </p:txBody>
      </p:sp>
    </p:spTree>
    <p:extLst>
      <p:ext uri="{BB962C8B-B14F-4D97-AF65-F5344CB8AC3E}">
        <p14:creationId xmlns:p14="http://schemas.microsoft.com/office/powerpoint/2010/main" val="158630230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3792"/>
            <a:ext cx="7846640" cy="1143000"/>
          </a:xfrm>
        </p:spPr>
        <p:txBody>
          <a:bodyPr/>
          <a:lstStyle/>
          <a:p>
            <a:r>
              <a:rPr lang="en-GB" b="1" dirty="0" smtClean="0"/>
              <a:t>Student 19+ without LDA/EHCP</a:t>
            </a:r>
            <a:endParaRPr lang="en-GB" b="1" dirty="0"/>
          </a:p>
        </p:txBody>
      </p:sp>
      <p:sp>
        <p:nvSpPr>
          <p:cNvPr id="3" name="Content Placeholder 2"/>
          <p:cNvSpPr>
            <a:spLocks noGrp="1"/>
          </p:cNvSpPr>
          <p:nvPr>
            <p:ph idx="1"/>
          </p:nvPr>
        </p:nvSpPr>
        <p:spPr>
          <a:xfrm>
            <a:off x="685800" y="2050504"/>
            <a:ext cx="7772400" cy="4114800"/>
          </a:xfrm>
        </p:spPr>
        <p:txBody>
          <a:bodyPr/>
          <a:lstStyle/>
          <a:p>
            <a:pPr marL="0" indent="0">
              <a:buNone/>
            </a:pPr>
            <a:r>
              <a:rPr lang="en-GB" sz="3600" dirty="0" smtClean="0"/>
              <a:t>“</a:t>
            </a:r>
            <a:r>
              <a:rPr lang="en-GB" sz="3600" i="1" dirty="0" smtClean="0"/>
              <a:t>Colleges are able to charge fees for these students. However, students who meet residency and eligibility criteria will have access to government funding</a:t>
            </a:r>
            <a:r>
              <a:rPr lang="en-GB" sz="3600" dirty="0" smtClean="0"/>
              <a:t>”</a:t>
            </a:r>
          </a:p>
          <a:p>
            <a:pPr marL="0" indent="0">
              <a:buNone/>
            </a:pPr>
            <a:endParaRPr lang="en-GB" sz="1000" dirty="0"/>
          </a:p>
          <a:p>
            <a:pPr marL="0" indent="0" algn="r">
              <a:buNone/>
            </a:pPr>
            <a:r>
              <a:rPr lang="en-GB" sz="3600" dirty="0" smtClean="0"/>
              <a:t>SEN CoP</a:t>
            </a:r>
            <a:endParaRPr lang="en-GB" sz="3600" dirty="0"/>
          </a:p>
        </p:txBody>
      </p:sp>
    </p:spTree>
    <p:extLst>
      <p:ext uri="{BB962C8B-B14F-4D97-AF65-F5344CB8AC3E}">
        <p14:creationId xmlns:p14="http://schemas.microsoft.com/office/powerpoint/2010/main" val="158630230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92696"/>
            <a:ext cx="7558608" cy="1143000"/>
          </a:xfrm>
        </p:spPr>
        <p:txBody>
          <a:bodyPr/>
          <a:lstStyle/>
          <a:p>
            <a:r>
              <a:rPr lang="en-GB" b="1" dirty="0" smtClean="0"/>
              <a:t>Specialist Peripatetic Services to FE</a:t>
            </a:r>
            <a:endParaRPr lang="en-GB" b="1" dirty="0"/>
          </a:p>
        </p:txBody>
      </p:sp>
      <p:sp>
        <p:nvSpPr>
          <p:cNvPr id="3" name="Content Placeholder 2"/>
          <p:cNvSpPr>
            <a:spLocks noGrp="1"/>
          </p:cNvSpPr>
          <p:nvPr>
            <p:ph idx="1"/>
          </p:nvPr>
        </p:nvSpPr>
        <p:spPr>
          <a:xfrm>
            <a:off x="685800" y="1844824"/>
            <a:ext cx="7772400" cy="4114800"/>
          </a:xfrm>
        </p:spPr>
        <p:txBody>
          <a:bodyPr/>
          <a:lstStyle/>
          <a:p>
            <a:pPr marL="0" indent="0">
              <a:buNone/>
            </a:pPr>
            <a:endParaRPr lang="en-GB" sz="2000" dirty="0" smtClean="0"/>
          </a:p>
          <a:p>
            <a:pPr marL="0" indent="0">
              <a:buNone/>
            </a:pPr>
            <a:r>
              <a:rPr lang="en-GB" sz="3600" dirty="0" smtClean="0"/>
              <a:t>Now </a:t>
            </a:r>
            <a:r>
              <a:rPr lang="en-GB" sz="3600" dirty="0"/>
              <a:t>we have a unified system 0-25 should services be provided to FE on the same basis as schools?</a:t>
            </a:r>
          </a:p>
          <a:p>
            <a:pPr marL="0" indent="0">
              <a:buNone/>
            </a:pPr>
            <a:r>
              <a:rPr lang="en-GB" sz="2000" dirty="0"/>
              <a:t> </a:t>
            </a:r>
          </a:p>
          <a:p>
            <a:pPr marL="0" indent="0">
              <a:buNone/>
            </a:pPr>
            <a:r>
              <a:rPr lang="en-GB" sz="3600" dirty="0"/>
              <a:t>A valid point and very good idea if money was available but………</a:t>
            </a:r>
          </a:p>
          <a:p>
            <a:endParaRPr lang="en-GB" dirty="0"/>
          </a:p>
        </p:txBody>
      </p:sp>
    </p:spTree>
    <p:extLst>
      <p:ext uri="{BB962C8B-B14F-4D97-AF65-F5344CB8AC3E}">
        <p14:creationId xmlns:p14="http://schemas.microsoft.com/office/powerpoint/2010/main" val="38980002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13792"/>
            <a:ext cx="7702624" cy="1143000"/>
          </a:xfrm>
        </p:spPr>
        <p:txBody>
          <a:bodyPr/>
          <a:lstStyle/>
          <a:p>
            <a:r>
              <a:rPr lang="en-GB" b="1" dirty="0" smtClean="0"/>
              <a:t>Can different treatment be justified?</a:t>
            </a:r>
            <a:endParaRPr lang="en-GB" b="1" dirty="0"/>
          </a:p>
        </p:txBody>
      </p:sp>
      <p:sp>
        <p:nvSpPr>
          <p:cNvPr id="3" name="Content Placeholder 2"/>
          <p:cNvSpPr>
            <a:spLocks noGrp="1"/>
          </p:cNvSpPr>
          <p:nvPr>
            <p:ph idx="1"/>
          </p:nvPr>
        </p:nvSpPr>
        <p:spPr>
          <a:xfrm>
            <a:off x="539552" y="1772816"/>
            <a:ext cx="8208912" cy="4248472"/>
          </a:xfrm>
        </p:spPr>
        <p:txBody>
          <a:bodyPr/>
          <a:lstStyle/>
          <a:p>
            <a:pPr marL="0" indent="0">
              <a:buNone/>
            </a:pPr>
            <a:r>
              <a:rPr lang="en-GB" b="1" dirty="0" smtClean="0"/>
              <a:t>Factors </a:t>
            </a:r>
            <a:r>
              <a:rPr lang="en-GB" b="1" dirty="0"/>
              <a:t>to </a:t>
            </a:r>
            <a:r>
              <a:rPr lang="en-GB" b="1" dirty="0" smtClean="0"/>
              <a:t>consider:</a:t>
            </a:r>
            <a:endParaRPr lang="en-GB" dirty="0"/>
          </a:p>
          <a:p>
            <a:pPr lvl="0">
              <a:spcBef>
                <a:spcPts val="600"/>
              </a:spcBef>
            </a:pPr>
            <a:r>
              <a:rPr lang="en-GB" sz="3000" dirty="0"/>
              <a:t>Existing resource stretched too </a:t>
            </a:r>
            <a:r>
              <a:rPr lang="en-GB" sz="3000" dirty="0" smtClean="0"/>
              <a:t>thinly</a:t>
            </a:r>
            <a:endParaRPr lang="en-GB" sz="3000" dirty="0"/>
          </a:p>
          <a:p>
            <a:pPr lvl="0">
              <a:spcBef>
                <a:spcPts val="600"/>
              </a:spcBef>
            </a:pPr>
            <a:r>
              <a:rPr lang="en-GB" sz="3000" dirty="0"/>
              <a:t>Early support most </a:t>
            </a:r>
            <a:r>
              <a:rPr lang="en-GB" sz="3000" dirty="0" smtClean="0"/>
              <a:t>effective</a:t>
            </a:r>
            <a:endParaRPr lang="en-GB" sz="3000" dirty="0"/>
          </a:p>
          <a:p>
            <a:pPr lvl="0">
              <a:spcBef>
                <a:spcPts val="600"/>
              </a:spcBef>
            </a:pPr>
            <a:r>
              <a:rPr lang="en-GB" sz="3000" dirty="0"/>
              <a:t>SEN funding is not unified across EY, schools, </a:t>
            </a:r>
            <a:r>
              <a:rPr lang="en-GB" sz="3000" dirty="0" smtClean="0"/>
              <a:t>FE</a:t>
            </a:r>
          </a:p>
          <a:p>
            <a:pPr>
              <a:spcBef>
                <a:spcPts val="600"/>
              </a:spcBef>
            </a:pPr>
            <a:r>
              <a:rPr lang="en-GB" sz="3000" dirty="0"/>
              <a:t>SI services historically funded through top slice of school </a:t>
            </a:r>
            <a:r>
              <a:rPr lang="en-GB" sz="3000" dirty="0" smtClean="0"/>
              <a:t>budgets</a:t>
            </a:r>
          </a:p>
          <a:p>
            <a:pPr>
              <a:spcBef>
                <a:spcPts val="600"/>
              </a:spcBef>
            </a:pPr>
            <a:r>
              <a:rPr lang="en-GB" sz="3000" dirty="0" smtClean="0"/>
              <a:t>No </a:t>
            </a:r>
            <a:r>
              <a:rPr lang="en-GB" sz="3000" dirty="0"/>
              <a:t>transfer of funding from YPLA to LAs to fund extended 16+ responsibility</a:t>
            </a:r>
          </a:p>
          <a:p>
            <a:pPr marL="0" indent="0">
              <a:buNone/>
            </a:pPr>
            <a:endParaRPr lang="en-GB" dirty="0"/>
          </a:p>
          <a:p>
            <a:pPr lvl="0"/>
            <a:endParaRPr lang="en-GB" dirty="0"/>
          </a:p>
          <a:p>
            <a:endParaRPr lang="en-GB" dirty="0"/>
          </a:p>
        </p:txBody>
      </p:sp>
    </p:spTree>
    <p:extLst>
      <p:ext uri="{BB962C8B-B14F-4D97-AF65-F5344CB8AC3E}">
        <p14:creationId xmlns:p14="http://schemas.microsoft.com/office/powerpoint/2010/main" val="38980002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2656"/>
            <a:ext cx="7774632" cy="1143000"/>
          </a:xfrm>
        </p:spPr>
        <p:txBody>
          <a:bodyPr/>
          <a:lstStyle/>
          <a:p>
            <a:r>
              <a:rPr lang="en-GB" b="1" dirty="0" smtClean="0"/>
              <a:t>Can different treatment be justified? (Continued)</a:t>
            </a:r>
            <a:endParaRPr lang="en-GB" b="1" dirty="0"/>
          </a:p>
        </p:txBody>
      </p:sp>
      <p:sp>
        <p:nvSpPr>
          <p:cNvPr id="3" name="Content Placeholder 2"/>
          <p:cNvSpPr>
            <a:spLocks noGrp="1"/>
          </p:cNvSpPr>
          <p:nvPr>
            <p:ph idx="1"/>
          </p:nvPr>
        </p:nvSpPr>
        <p:spPr>
          <a:xfrm>
            <a:off x="683568" y="1628800"/>
            <a:ext cx="7772400" cy="4114800"/>
          </a:xfrm>
        </p:spPr>
        <p:txBody>
          <a:bodyPr/>
          <a:lstStyle/>
          <a:p>
            <a:pPr lvl="0"/>
            <a:r>
              <a:rPr lang="en-GB" dirty="0" smtClean="0"/>
              <a:t>Much funding was through the LDA identifying specialist support and funded by YPLA.</a:t>
            </a:r>
          </a:p>
          <a:p>
            <a:pPr lvl="0"/>
            <a:r>
              <a:rPr lang="en-GB" dirty="0" smtClean="0"/>
              <a:t>This </a:t>
            </a:r>
            <a:r>
              <a:rPr lang="en-GB" dirty="0"/>
              <a:t>has been transferred to LAs so statutory assessment is likely to be the main route to funding for </a:t>
            </a:r>
            <a:r>
              <a:rPr lang="en-GB" dirty="0" smtClean="0"/>
              <a:t>support. </a:t>
            </a:r>
            <a:r>
              <a:rPr lang="en-GB" dirty="0"/>
              <a:t> </a:t>
            </a:r>
          </a:p>
          <a:p>
            <a:pPr lvl="0"/>
            <a:r>
              <a:rPr lang="en-GB" dirty="0">
                <a:solidFill>
                  <a:srgbClr val="FF0000"/>
                </a:solidFill>
              </a:rPr>
              <a:t>But those with lower level needs</a:t>
            </a:r>
            <a:r>
              <a:rPr lang="en-GB" dirty="0" smtClean="0">
                <a:solidFill>
                  <a:srgbClr val="FF0000"/>
                </a:solidFill>
              </a:rPr>
              <a:t>???</a:t>
            </a:r>
          </a:p>
          <a:p>
            <a:pPr lvl="0"/>
            <a:r>
              <a:rPr lang="en-GB" dirty="0" smtClean="0">
                <a:solidFill>
                  <a:srgbClr val="FF0000"/>
                </a:solidFill>
              </a:rPr>
              <a:t>But statutory duties for assessment post 16.</a:t>
            </a:r>
            <a:endParaRPr lang="en-GB" dirty="0">
              <a:solidFill>
                <a:srgbClr val="FF0000"/>
              </a:solidFill>
            </a:endParaRPr>
          </a:p>
          <a:p>
            <a:endParaRPr lang="en-GB" dirty="0"/>
          </a:p>
        </p:txBody>
      </p:sp>
    </p:spTree>
    <p:extLst>
      <p:ext uri="{BB962C8B-B14F-4D97-AF65-F5344CB8AC3E}">
        <p14:creationId xmlns:p14="http://schemas.microsoft.com/office/powerpoint/2010/main" val="38980002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noGrp="1"/>
          </p:cNvGraphicFramePr>
          <p:nvPr>
            <p:ph idx="1"/>
            <p:extLst>
              <p:ext uri="{D42A27DB-BD31-4B8C-83A1-F6EECF244321}">
                <p14:modId xmlns:p14="http://schemas.microsoft.com/office/powerpoint/2010/main" val="4197205885"/>
              </p:ext>
            </p:extLst>
          </p:nvPr>
        </p:nvGraphicFramePr>
        <p:xfrm>
          <a:off x="467544" y="1628801"/>
          <a:ext cx="8280920" cy="4536504"/>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1"/>
          <p:cNvSpPr>
            <a:spLocks noGrp="1"/>
          </p:cNvSpPr>
          <p:nvPr>
            <p:ph type="title"/>
          </p:nvPr>
        </p:nvSpPr>
        <p:spPr>
          <a:xfrm>
            <a:off x="395536" y="476672"/>
            <a:ext cx="8136903" cy="936104"/>
          </a:xfrm>
        </p:spPr>
        <p:txBody>
          <a:bodyPr/>
          <a:lstStyle/>
          <a:p>
            <a:r>
              <a:rPr lang="en-GB" b="1" dirty="0" smtClean="0"/>
              <a:t>Implications of the transfer of funding to LAs</a:t>
            </a:r>
            <a:endParaRPr lang="en-GB" b="1" dirty="0"/>
          </a:p>
        </p:txBody>
      </p:sp>
    </p:spTree>
    <p:extLst>
      <p:ext uri="{BB962C8B-B14F-4D97-AF65-F5344CB8AC3E}">
        <p14:creationId xmlns:p14="http://schemas.microsoft.com/office/powerpoint/2010/main" val="38980002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a:spLocks noGrp="1"/>
          </p:cNvSpPr>
          <p:nvPr>
            <p:ph type="title"/>
          </p:nvPr>
        </p:nvSpPr>
        <p:spPr>
          <a:xfrm>
            <a:off x="539552" y="476672"/>
            <a:ext cx="6192000" cy="1143000"/>
          </a:xfrm>
        </p:spPr>
        <p:txBody>
          <a:bodyPr/>
          <a:lstStyle/>
          <a:p>
            <a:r>
              <a:rPr lang="en-GB" b="1" dirty="0" smtClean="0"/>
              <a:t>Questions</a:t>
            </a:r>
            <a:endParaRPr lang="en-GB" b="1" dirty="0"/>
          </a:p>
        </p:txBody>
      </p:sp>
      <p:sp>
        <p:nvSpPr>
          <p:cNvPr id="3" name="Content Placeholder 4"/>
          <p:cNvSpPr>
            <a:spLocks noGrp="1"/>
          </p:cNvSpPr>
          <p:nvPr>
            <p:ph sz="half" idx="1"/>
          </p:nvPr>
        </p:nvSpPr>
        <p:spPr>
          <a:xfrm>
            <a:off x="539552" y="1844824"/>
            <a:ext cx="3810000" cy="4114800"/>
          </a:xfrm>
        </p:spPr>
        <p:txBody>
          <a:bodyPr/>
          <a:lstStyle/>
          <a:p>
            <a:pPr marL="0" indent="0">
              <a:buNone/>
            </a:pPr>
            <a:r>
              <a:rPr lang="en-GB" sz="3200" dirty="0" smtClean="0"/>
              <a:t>After her first day at the office Snow White realised she had made a dreadful mistake in applying for a job with the SEN Finance Team</a:t>
            </a:r>
            <a:endParaRPr lang="en-GB" sz="3200" dirty="0"/>
          </a:p>
        </p:txBody>
      </p:sp>
      <p:pic>
        <p:nvPicPr>
          <p:cNvPr id="4" name="Content Placeholder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55976" y="1844824"/>
            <a:ext cx="4353943" cy="4032448"/>
          </a:xfrm>
          <a:prstGeom prst="rect">
            <a:avLst/>
          </a:prstGeom>
        </p:spPr>
      </p:pic>
    </p:spTree>
    <p:extLst>
      <p:ext uri="{BB962C8B-B14F-4D97-AF65-F5344CB8AC3E}">
        <p14:creationId xmlns:p14="http://schemas.microsoft.com/office/powerpoint/2010/main" val="18981679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0648"/>
            <a:ext cx="6190456" cy="1143000"/>
          </a:xfrm>
        </p:spPr>
        <p:txBody>
          <a:bodyPr/>
          <a:lstStyle/>
          <a:p>
            <a:r>
              <a:rPr lang="en-GB" b="1" dirty="0" smtClean="0"/>
              <a:t>EY Funding: Recap</a:t>
            </a:r>
            <a:endParaRPr lang="en-GB" b="1" dirty="0"/>
          </a:p>
        </p:txBody>
      </p:sp>
      <p:sp>
        <p:nvSpPr>
          <p:cNvPr id="3" name="Content Placeholder 2"/>
          <p:cNvSpPr>
            <a:spLocks noGrp="1"/>
          </p:cNvSpPr>
          <p:nvPr>
            <p:ph idx="1"/>
          </p:nvPr>
        </p:nvSpPr>
        <p:spPr>
          <a:xfrm>
            <a:off x="685800" y="1484784"/>
            <a:ext cx="7772400" cy="4467200"/>
          </a:xfrm>
        </p:spPr>
        <p:txBody>
          <a:bodyPr/>
          <a:lstStyle/>
          <a:p>
            <a:r>
              <a:rPr lang="en-GB" dirty="0" smtClean="0"/>
              <a:t>EY single funding formula: a base rate per hour plus any additions eg. flexibility (opening times), quality (qualifications of staff) and deprivation (</a:t>
            </a:r>
            <a:r>
              <a:rPr lang="en-GB" dirty="0" smtClean="0">
                <a:solidFill>
                  <a:srgbClr val="FF0000"/>
                </a:solidFill>
              </a:rPr>
              <a:t>but no low level SEN factor </a:t>
            </a:r>
            <a:r>
              <a:rPr lang="en-GB" dirty="0" smtClean="0"/>
              <a:t>)</a:t>
            </a:r>
          </a:p>
          <a:p>
            <a:r>
              <a:rPr lang="en-GB" dirty="0" smtClean="0"/>
              <a:t>Top up for provision costing more than is normally available (</a:t>
            </a:r>
            <a:r>
              <a:rPr lang="en-GB" dirty="0" smtClean="0">
                <a:solidFill>
                  <a:srgbClr val="FF0000"/>
                </a:solidFill>
              </a:rPr>
              <a:t>unlike schools/FE the nationally prescribed threshold of £6k does not apply – </a:t>
            </a:r>
            <a:r>
              <a:rPr lang="en-GB" b="1" dirty="0" smtClean="0">
                <a:solidFill>
                  <a:srgbClr val="FF0000"/>
                </a:solidFill>
              </a:rPr>
              <a:t>no mention of it in SEN </a:t>
            </a:r>
            <a:r>
              <a:rPr lang="en-GB" b="1" dirty="0" err="1" smtClean="0">
                <a:solidFill>
                  <a:srgbClr val="FF0000"/>
                </a:solidFill>
              </a:rPr>
              <a:t>CoP</a:t>
            </a:r>
            <a:r>
              <a:rPr lang="en-GB" dirty="0" smtClean="0">
                <a:solidFill>
                  <a:srgbClr val="FF0000"/>
                </a:solidFill>
              </a:rPr>
              <a:t>)</a:t>
            </a:r>
            <a:endParaRPr lang="en-GB" dirty="0"/>
          </a:p>
        </p:txBody>
      </p:sp>
    </p:spTree>
    <p:extLst>
      <p:ext uri="{BB962C8B-B14F-4D97-AF65-F5344CB8AC3E}">
        <p14:creationId xmlns:p14="http://schemas.microsoft.com/office/powerpoint/2010/main" val="260396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9776"/>
            <a:ext cx="6190456" cy="1143000"/>
          </a:xfrm>
        </p:spPr>
        <p:txBody>
          <a:bodyPr/>
          <a:lstStyle/>
          <a:p>
            <a:r>
              <a:rPr lang="en-GB" b="1" dirty="0" smtClean="0"/>
              <a:t>Early Years: Example</a:t>
            </a:r>
            <a:endParaRPr lang="en-GB" b="1" dirty="0"/>
          </a:p>
        </p:txBody>
      </p:sp>
      <p:sp>
        <p:nvSpPr>
          <p:cNvPr id="3" name="Content Placeholder 2"/>
          <p:cNvSpPr>
            <a:spLocks noGrp="1"/>
          </p:cNvSpPr>
          <p:nvPr>
            <p:ph idx="1"/>
          </p:nvPr>
        </p:nvSpPr>
        <p:spPr>
          <a:xfrm>
            <a:off x="685800" y="1772816"/>
            <a:ext cx="7772400" cy="4114800"/>
          </a:xfrm>
        </p:spPr>
        <p:txBody>
          <a:bodyPr/>
          <a:lstStyle/>
          <a:p>
            <a:r>
              <a:rPr lang="en-GB" dirty="0" smtClean="0"/>
              <a:t>4 year old child has additional needs costing £5,000 more than what is normally available in a nursery</a:t>
            </a:r>
          </a:p>
          <a:p>
            <a:pPr>
              <a:buNone/>
            </a:pPr>
            <a:r>
              <a:rPr lang="en-GB" dirty="0" smtClean="0"/>
              <a:t> </a:t>
            </a:r>
          </a:p>
          <a:p>
            <a:r>
              <a:rPr lang="en-GB" dirty="0" smtClean="0"/>
              <a:t>The nursery receives funding for 15 hours of education. Calculated by the EY Single Funding Formula. Funding from the LA’s Early Years Block. </a:t>
            </a:r>
            <a:endParaRPr lang="en-GB" dirty="0"/>
          </a:p>
        </p:txBody>
      </p:sp>
    </p:spTree>
    <p:extLst>
      <p:ext uri="{BB962C8B-B14F-4D97-AF65-F5344CB8AC3E}">
        <p14:creationId xmlns:p14="http://schemas.microsoft.com/office/powerpoint/2010/main" val="2603964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3792"/>
            <a:ext cx="6190456" cy="1143000"/>
          </a:xfrm>
        </p:spPr>
        <p:txBody>
          <a:bodyPr/>
          <a:lstStyle/>
          <a:p>
            <a:r>
              <a:rPr lang="en-GB" b="1" dirty="0" smtClean="0"/>
              <a:t>Example continued</a:t>
            </a:r>
            <a:endParaRPr lang="en-GB" b="1" dirty="0"/>
          </a:p>
        </p:txBody>
      </p:sp>
      <p:sp>
        <p:nvSpPr>
          <p:cNvPr id="3" name="Content Placeholder 2"/>
          <p:cNvSpPr>
            <a:spLocks noGrp="1"/>
          </p:cNvSpPr>
          <p:nvPr>
            <p:ph idx="1"/>
          </p:nvPr>
        </p:nvSpPr>
        <p:spPr>
          <a:xfrm>
            <a:off x="685800" y="1700808"/>
            <a:ext cx="7772400" cy="4114800"/>
          </a:xfrm>
        </p:spPr>
        <p:txBody>
          <a:bodyPr/>
          <a:lstStyle/>
          <a:p>
            <a:r>
              <a:rPr lang="en-GB" dirty="0" smtClean="0"/>
              <a:t>LA pays a top-up of £5,000 from its High Needs Block</a:t>
            </a:r>
            <a:r>
              <a:rPr lang="en-GB" b="1" dirty="0" smtClean="0">
                <a:solidFill>
                  <a:srgbClr val="FF0000"/>
                </a:solidFill>
              </a:rPr>
              <a:t>?</a:t>
            </a:r>
            <a:r>
              <a:rPr lang="en-GB" dirty="0" smtClean="0"/>
              <a:t> to the provider</a:t>
            </a:r>
          </a:p>
          <a:p>
            <a:r>
              <a:rPr lang="en-GB" dirty="0" smtClean="0"/>
              <a:t>EY don’t get a notional SEN budget</a:t>
            </a:r>
          </a:p>
          <a:p>
            <a:r>
              <a:rPr lang="en-GB" i="1" dirty="0" smtClean="0"/>
              <a:t>“LAs will need to ensure that there is clarity, through their local offer, about what mainstream early years settings will provide for high needs pupils using funding for the 15 hours of early education”  DfE</a:t>
            </a:r>
            <a:endParaRPr lang="en-GB" i="1" dirty="0"/>
          </a:p>
        </p:txBody>
      </p:sp>
    </p:spTree>
    <p:extLst>
      <p:ext uri="{BB962C8B-B14F-4D97-AF65-F5344CB8AC3E}">
        <p14:creationId xmlns:p14="http://schemas.microsoft.com/office/powerpoint/2010/main" val="260396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3792"/>
            <a:ext cx="6190456" cy="1143000"/>
          </a:xfrm>
        </p:spPr>
        <p:txBody>
          <a:bodyPr/>
          <a:lstStyle/>
          <a:p>
            <a:r>
              <a:rPr lang="en-GB" b="1" dirty="0" smtClean="0"/>
              <a:t>2 year olds</a:t>
            </a:r>
            <a:endParaRPr lang="en-GB" b="1" dirty="0"/>
          </a:p>
        </p:txBody>
      </p:sp>
      <p:sp>
        <p:nvSpPr>
          <p:cNvPr id="3" name="Content Placeholder 2"/>
          <p:cNvSpPr>
            <a:spLocks noGrp="1"/>
          </p:cNvSpPr>
          <p:nvPr>
            <p:ph idx="1"/>
          </p:nvPr>
        </p:nvSpPr>
        <p:spPr>
          <a:xfrm>
            <a:off x="685800" y="1700808"/>
            <a:ext cx="7772400" cy="4114800"/>
          </a:xfrm>
        </p:spPr>
        <p:txBody>
          <a:bodyPr/>
          <a:lstStyle/>
          <a:p>
            <a:pPr marL="0" indent="0">
              <a:buNone/>
            </a:pPr>
            <a:r>
              <a:rPr lang="en-GB" b="1" dirty="0" smtClean="0"/>
              <a:t>From Sept 2014 free EY education will be extended to more two-year-olds:</a:t>
            </a:r>
          </a:p>
          <a:p>
            <a:pPr>
              <a:buFont typeface="Arial" panose="020B0604020202020204" pitchFamily="34" charset="0"/>
              <a:buChar char="•"/>
            </a:pPr>
            <a:r>
              <a:rPr lang="en-GB" dirty="0"/>
              <a:t>T</a:t>
            </a:r>
            <a:r>
              <a:rPr lang="en-GB" dirty="0" smtClean="0"/>
              <a:t>hose from lower earning households.</a:t>
            </a:r>
          </a:p>
          <a:p>
            <a:pPr marL="0" indent="0">
              <a:buNone/>
            </a:pPr>
            <a:endParaRPr lang="en-GB" sz="1000" dirty="0" smtClean="0"/>
          </a:p>
          <a:p>
            <a:pPr>
              <a:buFont typeface="Arial" panose="020B0604020202020204" pitchFamily="34" charset="0"/>
              <a:buChar char="•"/>
            </a:pPr>
            <a:r>
              <a:rPr lang="en-GB" dirty="0" smtClean="0"/>
              <a:t>Those who are adopted.</a:t>
            </a:r>
          </a:p>
          <a:p>
            <a:pPr marL="0" indent="0">
              <a:buNone/>
            </a:pPr>
            <a:endParaRPr lang="en-GB" sz="1000" dirty="0" smtClean="0"/>
          </a:p>
          <a:p>
            <a:pPr>
              <a:buFont typeface="Arial" panose="020B0604020202020204" pitchFamily="34" charset="0"/>
              <a:buChar char="•"/>
            </a:pPr>
            <a:r>
              <a:rPr lang="en-GB" dirty="0" smtClean="0"/>
              <a:t>Those who have a statement of SEN or attract the DLA. </a:t>
            </a:r>
          </a:p>
          <a:p>
            <a:pPr marL="0" indent="0">
              <a:buNone/>
            </a:pPr>
            <a:r>
              <a:rPr lang="en-GB" dirty="0" smtClean="0">
                <a:solidFill>
                  <a:srgbClr val="FF0000"/>
                </a:solidFill>
              </a:rPr>
              <a:t>Important to max take up</a:t>
            </a:r>
          </a:p>
          <a:p>
            <a:pPr>
              <a:buNone/>
            </a:pPr>
            <a:endParaRPr lang="en-GB" dirty="0" smtClean="0"/>
          </a:p>
          <a:p>
            <a:pPr>
              <a:buNone/>
            </a:pPr>
            <a:endParaRPr lang="en-GB" dirty="0" smtClean="0"/>
          </a:p>
          <a:p>
            <a:pPr>
              <a:buNone/>
            </a:pPr>
            <a:endParaRPr lang="en-GB" dirty="0" smtClean="0"/>
          </a:p>
          <a:p>
            <a:pPr>
              <a:buNone/>
            </a:pPr>
            <a:endParaRPr lang="en-GB" dirty="0" smtClean="0"/>
          </a:p>
          <a:p>
            <a:pPr>
              <a:buNone/>
            </a:pPr>
            <a:r>
              <a:rPr lang="en-GB" dirty="0" smtClean="0"/>
              <a:t>.</a:t>
            </a:r>
          </a:p>
          <a:p>
            <a:endParaRPr lang="en-GB" dirty="0"/>
          </a:p>
        </p:txBody>
      </p:sp>
    </p:spTree>
    <p:extLst>
      <p:ext uri="{BB962C8B-B14F-4D97-AF65-F5344CB8AC3E}">
        <p14:creationId xmlns:p14="http://schemas.microsoft.com/office/powerpoint/2010/main" val="2603964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04664"/>
            <a:ext cx="6190456" cy="1143000"/>
          </a:xfrm>
        </p:spPr>
        <p:txBody>
          <a:bodyPr/>
          <a:lstStyle/>
          <a:p>
            <a:r>
              <a:rPr lang="en-GB" b="1" dirty="0" smtClean="0"/>
              <a:t>DfE says:</a:t>
            </a:r>
            <a:endParaRPr lang="en-GB" b="1" dirty="0"/>
          </a:p>
        </p:txBody>
      </p:sp>
      <p:sp>
        <p:nvSpPr>
          <p:cNvPr id="3" name="Content Placeholder 2"/>
          <p:cNvSpPr>
            <a:spLocks noGrp="1"/>
          </p:cNvSpPr>
          <p:nvPr>
            <p:ph idx="1"/>
          </p:nvPr>
        </p:nvSpPr>
        <p:spPr>
          <a:xfrm>
            <a:off x="685800" y="1700808"/>
            <a:ext cx="7772400" cy="4114800"/>
          </a:xfrm>
        </p:spPr>
        <p:txBody>
          <a:bodyPr/>
          <a:lstStyle/>
          <a:p>
            <a:pPr marL="0" indent="0">
              <a:buNone/>
            </a:pPr>
            <a:r>
              <a:rPr lang="en-GB" i="1" dirty="0" smtClean="0"/>
              <a:t>“As well as the revenue funding for early years, and for 2 year olds specifically, which should be more than sufficient, capital funding is available to LAs to help with the expansion of provision. These funding streams can be used to make sure that there are sufficient places for young children with SEN and disabilities”</a:t>
            </a:r>
            <a:endParaRPr lang="en-GB" i="1" dirty="0"/>
          </a:p>
        </p:txBody>
      </p:sp>
    </p:spTree>
    <p:extLst>
      <p:ext uri="{BB962C8B-B14F-4D97-AF65-F5344CB8AC3E}">
        <p14:creationId xmlns:p14="http://schemas.microsoft.com/office/powerpoint/2010/main" val="260396464"/>
      </p:ext>
    </p:extLst>
  </p:cSld>
  <p:clrMapOvr>
    <a:masterClrMapping/>
  </p:clrMapOvr>
  <p:timing>
    <p:tnLst>
      <p:par>
        <p:cTn id="1" dur="indefinite" restart="never" nodeType="tmRoot"/>
      </p:par>
    </p:tnLst>
  </p:timing>
</p:sld>
</file>

<file path=ppt/theme/theme1.xml><?xml version="1.0" encoding="utf-8"?>
<a:theme xmlns:a="http://schemas.openxmlformats.org/drawingml/2006/main" name="NatSIP Presentation">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NatSIP Presentation</Template>
  <TotalTime>474</TotalTime>
  <Words>2013</Words>
  <Application>Microsoft Office PowerPoint</Application>
  <PresentationFormat>On-screen Show (4:3)</PresentationFormat>
  <Paragraphs>281</Paragraphs>
  <Slides>48</Slides>
  <Notes>1</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NatSIP Presentation</vt:lpstr>
      <vt:lpstr>Funding for 0-25 Years</vt:lpstr>
      <vt:lpstr>Starting on a positive note…</vt:lpstr>
      <vt:lpstr>PowerPoint Presentation</vt:lpstr>
      <vt:lpstr>EY Funding – The SEN CoP says</vt:lpstr>
      <vt:lpstr>EY Funding: Recap</vt:lpstr>
      <vt:lpstr>Early Years: Example</vt:lpstr>
      <vt:lpstr>Example continued</vt:lpstr>
      <vt:lpstr>2 year olds</vt:lpstr>
      <vt:lpstr>DfE says:</vt:lpstr>
      <vt:lpstr>But</vt:lpstr>
      <vt:lpstr>NatSIP survey 2013 - Sources of EY funding</vt:lpstr>
      <vt:lpstr>Is the level of support EY providers are expected to provide  from their own resources for children at SA and SA+ the same as for schools?  </vt:lpstr>
      <vt:lpstr>Support to EY settings</vt:lpstr>
      <vt:lpstr>PowerPoint Presentation</vt:lpstr>
      <vt:lpstr>Mainstream: Recap</vt:lpstr>
      <vt:lpstr>Mainstream - recap</vt:lpstr>
      <vt:lpstr>Schools – What the SEN CoP says</vt:lpstr>
      <vt:lpstr>Example of banding</vt:lpstr>
      <vt:lpstr>NatSIP Survey 2013: Does you LA use a resource banding to allocate top up?</vt:lpstr>
      <vt:lpstr>PowerPoint Presentation</vt:lpstr>
      <vt:lpstr>Specialist funding: Recap</vt:lpstr>
      <vt:lpstr>Top Up Funding </vt:lpstr>
      <vt:lpstr>Top Up Continued</vt:lpstr>
      <vt:lpstr>Approaches</vt:lpstr>
      <vt:lpstr>Delegation – Sensory Service determines level</vt:lpstr>
      <vt:lpstr>NatSIP Survey: Use of Resource Bands for resourced provision</vt:lpstr>
      <vt:lpstr>Banding for resourced provision - Example</vt:lpstr>
      <vt:lpstr>Special School Banding</vt:lpstr>
      <vt:lpstr>Total cost model</vt:lpstr>
      <vt:lpstr>Delegate – Buyback Model</vt:lpstr>
      <vt:lpstr>Dealing with falling numbers</vt:lpstr>
      <vt:lpstr>Total cost model</vt:lpstr>
      <vt:lpstr>What implications has the change in funding for special schools and resourced centres from place funding to place plus had on these establishments?</vt:lpstr>
      <vt:lpstr>PowerPoint Presentation</vt:lpstr>
      <vt:lpstr>16+ recap</vt:lpstr>
      <vt:lpstr>Students with SI 16-18 years who are not high needs</vt:lpstr>
      <vt:lpstr>Lower level needs. The CoP says:</vt:lpstr>
      <vt:lpstr>CoP states:</vt:lpstr>
      <vt:lpstr>Top up post 16</vt:lpstr>
      <vt:lpstr>The SEN CoP says:</vt:lpstr>
      <vt:lpstr>Defining a high needs student</vt:lpstr>
      <vt:lpstr>Students with SI 19-25 without LDA/EHC Plan</vt:lpstr>
      <vt:lpstr>Student 19+ without LDA/EHCP</vt:lpstr>
      <vt:lpstr>Specialist Peripatetic Services to FE</vt:lpstr>
      <vt:lpstr>Can different treatment be justified?</vt:lpstr>
      <vt:lpstr>Can different treatment be justified? (Continued)</vt:lpstr>
      <vt:lpstr>Implications of the transfer of funding to LAs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lindsey.rousseau@btinternet.com</dc:creator>
  <cp:lastModifiedBy>Steve Johnson</cp:lastModifiedBy>
  <cp:revision>71</cp:revision>
  <cp:lastPrinted>2014-07-02T08:11:03Z</cp:lastPrinted>
  <dcterms:created xsi:type="dcterms:W3CDTF">2013-05-03T18:13:17Z</dcterms:created>
  <dcterms:modified xsi:type="dcterms:W3CDTF">2014-07-04T06:23:06Z</dcterms:modified>
</cp:coreProperties>
</file>