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64" r:id="rId4"/>
    <p:sldId id="263" r:id="rId5"/>
    <p:sldId id="270" r:id="rId6"/>
    <p:sldId id="262" r:id="rId7"/>
    <p:sldId id="265" r:id="rId8"/>
    <p:sldId id="273" r:id="rId9"/>
    <p:sldId id="26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893D967-A000-47EB-A0DD-1EC04E3404ED}" v="866" dt="2023-04-19T08:14:50.1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76438" autoAdjust="0"/>
  </p:normalViewPr>
  <p:slideViewPr>
    <p:cSldViewPr snapToGrid="0">
      <p:cViewPr varScale="1">
        <p:scale>
          <a:sx n="65" d="100"/>
          <a:sy n="65" d="100"/>
        </p:scale>
        <p:origin x="1358" y="58"/>
      </p:cViewPr>
      <p:guideLst/>
    </p:cSldViewPr>
  </p:slideViewPr>
  <p:notesTextViewPr>
    <p:cViewPr>
      <p:scale>
        <a:sx n="1" d="1"/>
        <a:sy n="1" d="1"/>
      </p:scale>
      <p:origin x="0" y="0"/>
    </p:cViewPr>
  </p:notesTextViewPr>
  <p:notesViewPr>
    <p:cSldViewPr snapToGrid="0">
      <p:cViewPr varScale="1">
        <p:scale>
          <a:sx n="55" d="100"/>
          <a:sy n="55" d="100"/>
        </p:scale>
        <p:origin x="2004"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BE27A9-2083-4CE2-90B1-266F3CF62706}" type="datetimeFigureOut">
              <a:rPr lang="en-GB" smtClean="0"/>
              <a:t>19/04/2023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473BFC-A334-4738-ABEC-D8A5F4C7B2EB}" type="slidenum">
              <a:rPr lang="en-GB" smtClean="0"/>
              <a:t>‹#›</a:t>
            </a:fld>
            <a:endParaRPr lang="en-GB"/>
          </a:p>
        </p:txBody>
      </p:sp>
    </p:spTree>
    <p:extLst>
      <p:ext uri="{BB962C8B-B14F-4D97-AF65-F5344CB8AC3E}">
        <p14:creationId xmlns:p14="http://schemas.microsoft.com/office/powerpoint/2010/main" val="29459503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2</a:t>
            </a:fld>
            <a:endParaRPr lang="en-GB"/>
          </a:p>
        </p:txBody>
      </p:sp>
    </p:spTree>
    <p:extLst>
      <p:ext uri="{BB962C8B-B14F-4D97-AF65-F5344CB8AC3E}">
        <p14:creationId xmlns:p14="http://schemas.microsoft.com/office/powerpoint/2010/main" val="2425220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3</a:t>
            </a:fld>
            <a:endParaRPr lang="en-GB"/>
          </a:p>
        </p:txBody>
      </p:sp>
    </p:spTree>
    <p:extLst>
      <p:ext uri="{BB962C8B-B14F-4D97-AF65-F5344CB8AC3E}">
        <p14:creationId xmlns:p14="http://schemas.microsoft.com/office/powerpoint/2010/main" val="3527472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4</a:t>
            </a:fld>
            <a:endParaRPr lang="en-GB"/>
          </a:p>
        </p:txBody>
      </p:sp>
    </p:spTree>
    <p:extLst>
      <p:ext uri="{BB962C8B-B14F-4D97-AF65-F5344CB8AC3E}">
        <p14:creationId xmlns:p14="http://schemas.microsoft.com/office/powerpoint/2010/main" val="34880742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5</a:t>
            </a:fld>
            <a:endParaRPr lang="en-GB"/>
          </a:p>
        </p:txBody>
      </p:sp>
    </p:spTree>
    <p:extLst>
      <p:ext uri="{BB962C8B-B14F-4D97-AF65-F5344CB8AC3E}">
        <p14:creationId xmlns:p14="http://schemas.microsoft.com/office/powerpoint/2010/main" val="1060869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6</a:t>
            </a:fld>
            <a:endParaRPr lang="en-GB"/>
          </a:p>
        </p:txBody>
      </p:sp>
    </p:spTree>
    <p:extLst>
      <p:ext uri="{BB962C8B-B14F-4D97-AF65-F5344CB8AC3E}">
        <p14:creationId xmlns:p14="http://schemas.microsoft.com/office/powerpoint/2010/main" val="11256604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8</a:t>
            </a:fld>
            <a:endParaRPr lang="en-GB"/>
          </a:p>
        </p:txBody>
      </p:sp>
    </p:spTree>
    <p:extLst>
      <p:ext uri="{BB962C8B-B14F-4D97-AF65-F5344CB8AC3E}">
        <p14:creationId xmlns:p14="http://schemas.microsoft.com/office/powerpoint/2010/main" val="1304413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0473BFC-A334-4738-ABEC-D8A5F4C7B2EB}" type="slidenum">
              <a:rPr lang="en-GB" smtClean="0"/>
              <a:t>9</a:t>
            </a:fld>
            <a:endParaRPr lang="en-GB"/>
          </a:p>
        </p:txBody>
      </p:sp>
    </p:spTree>
    <p:extLst>
      <p:ext uri="{BB962C8B-B14F-4D97-AF65-F5344CB8AC3E}">
        <p14:creationId xmlns:p14="http://schemas.microsoft.com/office/powerpoint/2010/main" val="42066030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8FDF6D-FEB9-E4F2-AD92-998169AF306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E816E3F-0659-5133-19C0-CAD8A550C9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5CE62893-B003-CB93-704E-04AB7EFCA599}"/>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5" name="Footer Placeholder 4">
            <a:extLst>
              <a:ext uri="{FF2B5EF4-FFF2-40B4-BE49-F238E27FC236}">
                <a16:creationId xmlns:a16="http://schemas.microsoft.com/office/drawing/2014/main" id="{CE54267C-E702-29A3-95BD-A5568940B0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7FB22D-25D4-A47C-A5B0-834D6CBE3ED2}"/>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1509029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9D4FB-8E84-3D25-0C53-598FEE31559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3C2B222-81B2-2598-A526-9DC086E88C3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87F21C-7A1F-F7C2-38FA-A26FB42B2367}"/>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5" name="Footer Placeholder 4">
            <a:extLst>
              <a:ext uri="{FF2B5EF4-FFF2-40B4-BE49-F238E27FC236}">
                <a16:creationId xmlns:a16="http://schemas.microsoft.com/office/drawing/2014/main" id="{D1BD0C64-A3F8-9909-7D8B-1480F42F114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C119EEE-79ED-2CD5-B1B6-B554E5A4F871}"/>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1130942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64E5B67-A5F3-132C-348D-C5952A87848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A18437E-5B73-3EFC-DCBE-39DF1884F24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F66A33-A5FB-A7DC-653A-4E7529937BDC}"/>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5" name="Footer Placeholder 4">
            <a:extLst>
              <a:ext uri="{FF2B5EF4-FFF2-40B4-BE49-F238E27FC236}">
                <a16:creationId xmlns:a16="http://schemas.microsoft.com/office/drawing/2014/main" id="{DAC07341-8CFC-1960-37A1-E7F5D19A04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76B9A4E-18A6-952F-10F9-8CAF1F6E4852}"/>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3744499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7357E-4781-1270-760C-B4902603397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7B2F97B-7931-52F0-E083-4949F06171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1A51403-C381-82C2-6C3F-9984A90F7CA9}"/>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5" name="Footer Placeholder 4">
            <a:extLst>
              <a:ext uri="{FF2B5EF4-FFF2-40B4-BE49-F238E27FC236}">
                <a16:creationId xmlns:a16="http://schemas.microsoft.com/office/drawing/2014/main" id="{6E4BD454-198E-265C-FA2F-AEAC3E5250C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425E8F6-643A-1050-36BF-5E2766FAA739}"/>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4234730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EAA08C-6A2F-5670-7B2B-A27F7606A7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F1C96E11-8DB2-003A-2FDD-C74ED03210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72B7EF-FC8C-3D64-F514-CF0F74C3D09C}"/>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5" name="Footer Placeholder 4">
            <a:extLst>
              <a:ext uri="{FF2B5EF4-FFF2-40B4-BE49-F238E27FC236}">
                <a16:creationId xmlns:a16="http://schemas.microsoft.com/office/drawing/2014/main" id="{5C300D73-6449-8F3D-4BA2-907CB14519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551D4C-282E-C8BC-A6FB-A5FB9D405DF6}"/>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1081277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1DC5DF-2144-B026-9CD9-19D37D05C53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B08A957-E0F9-65D9-E00C-3F322F0A50D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D8248F5B-D82B-FF0D-4FEE-8BDACC61E0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F60FAAF-B5DB-36D9-C076-0ABCA694409F}"/>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6" name="Footer Placeholder 5">
            <a:extLst>
              <a:ext uri="{FF2B5EF4-FFF2-40B4-BE49-F238E27FC236}">
                <a16:creationId xmlns:a16="http://schemas.microsoft.com/office/drawing/2014/main" id="{3119EA24-97A3-7D4C-1A53-B9440603CA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64665DF-5D02-FFCE-CF29-7B14C88C7A93}"/>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870721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BB2DD-A3E9-C790-FAF8-B8CDE20A4D8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DBD9C5E-2FA0-16AD-1035-8A8C89F819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F029AA-391E-7F9C-D312-EA1FD595990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0B7CCF5-2B47-6536-C10C-8915A57109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766035-6C3D-A62B-7211-914062EB9AE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37580DE4-C208-D816-AC04-DD841F24B1AA}"/>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8" name="Footer Placeholder 7">
            <a:extLst>
              <a:ext uri="{FF2B5EF4-FFF2-40B4-BE49-F238E27FC236}">
                <a16:creationId xmlns:a16="http://schemas.microsoft.com/office/drawing/2014/main" id="{EA9CCAA0-1CB9-7288-DBC0-19B29F18F33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90A8C7D-28E3-4A58-1D0F-7CDBD8D50377}"/>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4261555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A6BC69-242C-641E-3FFC-A9807CCFC8A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A07CEC-A4C0-5F92-199F-7B95E84BD9E0}"/>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4" name="Footer Placeholder 3">
            <a:extLst>
              <a:ext uri="{FF2B5EF4-FFF2-40B4-BE49-F238E27FC236}">
                <a16:creationId xmlns:a16="http://schemas.microsoft.com/office/drawing/2014/main" id="{B3296827-E8BB-4664-A4C5-5F8C909E680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473EC44-C48D-F445-F76B-840F4EB85A7F}"/>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3722097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1C116BC-E982-90B7-0F9A-5A7772EC5189}"/>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3" name="Footer Placeholder 2">
            <a:extLst>
              <a:ext uri="{FF2B5EF4-FFF2-40B4-BE49-F238E27FC236}">
                <a16:creationId xmlns:a16="http://schemas.microsoft.com/office/drawing/2014/main" id="{93967549-4EC0-0F49-078E-C7FCCDAE7CE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ED148A0-2175-3B04-8BA6-9AEA76D75C0C}"/>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4277093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B6D290-310A-1D99-1AC6-A8D239C72B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FDC7E24-3B24-AC50-7141-C295CEB784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5ACE329-71C6-A018-9889-72CCC8A6E0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64BA7B-A538-008B-1B06-E20313D29E1D}"/>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6" name="Footer Placeholder 5">
            <a:extLst>
              <a:ext uri="{FF2B5EF4-FFF2-40B4-BE49-F238E27FC236}">
                <a16:creationId xmlns:a16="http://schemas.microsoft.com/office/drawing/2014/main" id="{E78BF451-D65E-046C-B18A-3AE7CB381AC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40023CA-6C93-E675-2CCF-87094637C923}"/>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2481834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6C8CD8-CABB-087F-620D-71503ECED0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FA268B5-F6B3-43BE-55FC-1B10C2D7F2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0967F8D-70BE-FC77-DAC2-2CE949D051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ED236E4-4A7D-65A7-4813-7C669D8EE80C}"/>
              </a:ext>
            </a:extLst>
          </p:cNvPr>
          <p:cNvSpPr>
            <a:spLocks noGrp="1"/>
          </p:cNvSpPr>
          <p:nvPr>
            <p:ph type="dt" sz="half" idx="10"/>
          </p:nvPr>
        </p:nvSpPr>
        <p:spPr/>
        <p:txBody>
          <a:bodyPr/>
          <a:lstStyle/>
          <a:p>
            <a:fld id="{F3F9BC19-B23A-4F75-984C-FC9EAD5FFBF0}" type="datetimeFigureOut">
              <a:rPr lang="en-GB" smtClean="0"/>
              <a:t>19/04/2023</a:t>
            </a:fld>
            <a:endParaRPr lang="en-GB"/>
          </a:p>
        </p:txBody>
      </p:sp>
      <p:sp>
        <p:nvSpPr>
          <p:cNvPr id="6" name="Footer Placeholder 5">
            <a:extLst>
              <a:ext uri="{FF2B5EF4-FFF2-40B4-BE49-F238E27FC236}">
                <a16:creationId xmlns:a16="http://schemas.microsoft.com/office/drawing/2014/main" id="{BCF32B6F-BA54-7063-F17C-EEEBCE5A42B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FF79921-21E3-85D7-A40F-1909C07135C7}"/>
              </a:ext>
            </a:extLst>
          </p:cNvPr>
          <p:cNvSpPr>
            <a:spLocks noGrp="1"/>
          </p:cNvSpPr>
          <p:nvPr>
            <p:ph type="sldNum" sz="quarter" idx="12"/>
          </p:nvPr>
        </p:nvSpPr>
        <p:spPr/>
        <p:txBody>
          <a:bodyPr/>
          <a:lstStyle/>
          <a:p>
            <a:fld id="{26F0274D-3CCA-41C5-BA92-4CA2CC0B8A4A}" type="slidenum">
              <a:rPr lang="en-GB" smtClean="0"/>
              <a:t>‹#›</a:t>
            </a:fld>
            <a:endParaRPr lang="en-GB"/>
          </a:p>
        </p:txBody>
      </p:sp>
    </p:spTree>
    <p:extLst>
      <p:ext uri="{BB962C8B-B14F-4D97-AF65-F5344CB8AC3E}">
        <p14:creationId xmlns:p14="http://schemas.microsoft.com/office/powerpoint/2010/main" val="162520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812EB1-1E92-054C-51D9-D9EDFA389B9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70E22BC-8BC9-CA2B-CD25-9788BFC92E2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69F2A8-72AF-E659-F09F-AE5A36189E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F9BC19-B23A-4F75-984C-FC9EAD5FFBF0}" type="datetimeFigureOut">
              <a:rPr lang="en-GB" smtClean="0"/>
              <a:t>19/04/2023</a:t>
            </a:fld>
            <a:endParaRPr lang="en-GB"/>
          </a:p>
        </p:txBody>
      </p:sp>
      <p:sp>
        <p:nvSpPr>
          <p:cNvPr id="5" name="Footer Placeholder 4">
            <a:extLst>
              <a:ext uri="{FF2B5EF4-FFF2-40B4-BE49-F238E27FC236}">
                <a16:creationId xmlns:a16="http://schemas.microsoft.com/office/drawing/2014/main" id="{DA9A8C8D-D29D-E979-1FE4-9135DFB5A8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4EFE11C-39AB-7F1F-9DD5-8D567C6603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F0274D-3CCA-41C5-BA92-4CA2CC0B8A4A}" type="slidenum">
              <a:rPr lang="en-GB" smtClean="0"/>
              <a:t>‹#›</a:t>
            </a:fld>
            <a:endParaRPr lang="en-GB"/>
          </a:p>
        </p:txBody>
      </p:sp>
    </p:spTree>
    <p:extLst>
      <p:ext uri="{BB962C8B-B14F-4D97-AF65-F5344CB8AC3E}">
        <p14:creationId xmlns:p14="http://schemas.microsoft.com/office/powerpoint/2010/main" val="35341260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itle 1">
            <a:extLst>
              <a:ext uri="{FF2B5EF4-FFF2-40B4-BE49-F238E27FC236}">
                <a16:creationId xmlns:a16="http://schemas.microsoft.com/office/drawing/2014/main" id="{593AAD7A-3E18-5947-7440-BFCB217D733A}"/>
              </a:ext>
            </a:extLst>
          </p:cNvPr>
          <p:cNvSpPr>
            <a:spLocks noGrp="1"/>
          </p:cNvSpPr>
          <p:nvPr>
            <p:ph type="ctrTitle"/>
          </p:nvPr>
        </p:nvSpPr>
        <p:spPr>
          <a:xfrm>
            <a:off x="753925" y="450166"/>
            <a:ext cx="10684151" cy="5613009"/>
          </a:xfrm>
        </p:spPr>
        <p:txBody>
          <a:bodyPr anchor="b">
            <a:noAutofit/>
          </a:bodyPr>
          <a:lstStyle/>
          <a:p>
            <a:r>
              <a:rPr lang="en-GB" sz="7200" b="1" dirty="0">
                <a:solidFill>
                  <a:srgbClr val="7030A0"/>
                </a:solidFill>
              </a:rPr>
              <a:t>DfE Green Paper, the Improvement Plan and Local Area SEND Inspections. </a:t>
            </a:r>
            <a:br>
              <a:rPr lang="en-GB" sz="7200" b="1" dirty="0">
                <a:solidFill>
                  <a:srgbClr val="7030A0"/>
                </a:solidFill>
              </a:rPr>
            </a:br>
            <a:r>
              <a:rPr lang="en-GB" sz="2000" b="1" dirty="0">
                <a:solidFill>
                  <a:schemeClr val="bg1"/>
                </a:solidFill>
              </a:rPr>
              <a:t>to</a:t>
            </a:r>
            <a:br>
              <a:rPr lang="en-GB" sz="7200" b="1" dirty="0">
                <a:solidFill>
                  <a:srgbClr val="7030A0"/>
                </a:solidFill>
              </a:rPr>
            </a:br>
            <a:r>
              <a:rPr lang="en-GB" sz="7200" b="1" dirty="0">
                <a:solidFill>
                  <a:srgbClr val="7030A0"/>
                </a:solidFill>
              </a:rPr>
              <a:t>Challenges and Opportunities </a:t>
            </a:r>
          </a:p>
        </p:txBody>
      </p:sp>
      <p:sp>
        <p:nvSpPr>
          <p:cNvPr id="3" name="Subtitle 2">
            <a:extLst>
              <a:ext uri="{FF2B5EF4-FFF2-40B4-BE49-F238E27FC236}">
                <a16:creationId xmlns:a16="http://schemas.microsoft.com/office/drawing/2014/main" id="{681BCFD8-99D3-BE79-A4C4-17779452C218}"/>
              </a:ext>
            </a:extLst>
          </p:cNvPr>
          <p:cNvSpPr>
            <a:spLocks noGrp="1"/>
          </p:cNvSpPr>
          <p:nvPr>
            <p:ph type="subTitle" idx="1"/>
          </p:nvPr>
        </p:nvSpPr>
        <p:spPr>
          <a:xfrm>
            <a:off x="2743198" y="6281530"/>
            <a:ext cx="9469211" cy="581800"/>
          </a:xfrm>
        </p:spPr>
        <p:txBody>
          <a:bodyPr anchor="t">
            <a:normAutofit/>
          </a:bodyPr>
          <a:lstStyle/>
          <a:p>
            <a:pPr algn="r"/>
            <a:r>
              <a:rPr lang="en-GB" dirty="0">
                <a:solidFill>
                  <a:schemeClr val="tx2"/>
                </a:solidFill>
              </a:rPr>
              <a:t>Karen Flanagan, Director SEND and Inclusion LBB/BELS</a:t>
            </a:r>
          </a:p>
        </p:txBody>
      </p:sp>
      <p:grpSp>
        <p:nvGrpSpPr>
          <p:cNvPr id="12" name="Group 11">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9" name="Freeform: Shape 18">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177715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716A016-0EED-E502-9C65-F33A71AD4B9B}"/>
              </a:ext>
            </a:extLst>
          </p:cNvPr>
          <p:cNvSpPr>
            <a:spLocks noGrp="1"/>
          </p:cNvSpPr>
          <p:nvPr>
            <p:ph type="title"/>
          </p:nvPr>
        </p:nvSpPr>
        <p:spPr>
          <a:xfrm>
            <a:off x="414792" y="245289"/>
            <a:ext cx="4037937" cy="5100434"/>
          </a:xfrm>
        </p:spPr>
        <p:txBody>
          <a:bodyPr>
            <a:normAutofit fontScale="90000"/>
          </a:bodyPr>
          <a:lstStyle/>
          <a:p>
            <a: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The Improvement Plan - Smoke and mirrors </a:t>
            </a:r>
            <a:b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br>
            <a: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or an opportunity?</a:t>
            </a:r>
            <a:b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br>
            <a:r>
              <a:rPr lang="en-GB" sz="5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 </a:t>
            </a:r>
            <a:endParaRPr lang="en-GB" sz="5400" dirty="0">
              <a:solidFill>
                <a:schemeClr val="tx2"/>
              </a:solidFill>
            </a:endParaRPr>
          </a:p>
        </p:txBody>
      </p:sp>
      <p:sp>
        <p:nvSpPr>
          <p:cNvPr id="3" name="Content Placeholder 2">
            <a:extLst>
              <a:ext uri="{FF2B5EF4-FFF2-40B4-BE49-F238E27FC236}">
                <a16:creationId xmlns:a16="http://schemas.microsoft.com/office/drawing/2014/main" id="{10A252C0-9C80-5EBC-54EA-4A88B20AFD61}"/>
              </a:ext>
            </a:extLst>
          </p:cNvPr>
          <p:cNvSpPr>
            <a:spLocks noGrp="1"/>
          </p:cNvSpPr>
          <p:nvPr>
            <p:ph idx="1"/>
          </p:nvPr>
        </p:nvSpPr>
        <p:spPr>
          <a:xfrm>
            <a:off x="5446643" y="145774"/>
            <a:ext cx="6414462" cy="6531366"/>
          </a:xfrm>
        </p:spPr>
        <p:txBody>
          <a:bodyPr anchor="ctr">
            <a:normAutofit lnSpcReduction="10000"/>
          </a:bodyPr>
          <a:lstStyle/>
          <a:p>
            <a:pPr marL="0" indent="0">
              <a:spcAft>
                <a:spcPts val="800"/>
              </a:spcAft>
              <a:buNone/>
            </a:pPr>
            <a:r>
              <a:rPr lang="en-GB" sz="32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Disappointment</a:t>
            </a:r>
            <a:r>
              <a:rPr lang="en-GB" sz="2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 .</a:t>
            </a:r>
          </a:p>
          <a:p>
            <a:pPr>
              <a:spcAft>
                <a:spcPts val="800"/>
              </a:spcAft>
            </a:pPr>
            <a:r>
              <a:rPr lang="en-GB" sz="2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Y</a:t>
            </a:r>
            <a:r>
              <a:rPr lang="en-GB" sz="24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et more delays , 100 pages of words with no real detail, structure or advice, annex  B and C sets out the vison, approach and perceived benefits of the proposals in 4 pages.</a:t>
            </a:r>
          </a:p>
          <a:p>
            <a:pPr marL="0" indent="0">
              <a:spcAft>
                <a:spcPts val="800"/>
              </a:spcAft>
              <a:buNone/>
            </a:pPr>
            <a:r>
              <a:rPr lang="en-GB" sz="32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Nationals standards. </a:t>
            </a:r>
          </a:p>
          <a:p>
            <a:pPr>
              <a:spcAft>
                <a:spcPts val="800"/>
              </a:spcAft>
            </a:pPr>
            <a:r>
              <a:rPr lang="en-GB" sz="24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We already have standards – th</a:t>
            </a:r>
            <a:r>
              <a:rPr lang="en-GB" sz="2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e  duties laid out in the CFA, and Equality Act ………..</a:t>
            </a:r>
          </a:p>
          <a:p>
            <a:pPr marL="0" indent="0">
              <a:spcAft>
                <a:spcPts val="800"/>
              </a:spcAft>
              <a:buNone/>
            </a:pPr>
            <a:r>
              <a:rPr lang="en-GB" sz="32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Additional  work and costs to LA.</a:t>
            </a:r>
          </a:p>
          <a:p>
            <a:r>
              <a:rPr lang="en-GB" sz="2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To collect, store, cleanse, report and analyse  data (standards (92 references to standards in the Green paper), Inclusion dashboards, SEF, LIPs, Area SEND Inspection). </a:t>
            </a:r>
          </a:p>
          <a:p>
            <a:r>
              <a:rPr lang="en-GB" sz="24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Attendance and cost at Mandatory Mediation – why not strengthen informal disagreement  resolution  and build relationships ?</a:t>
            </a:r>
          </a:p>
          <a:p>
            <a:endParaRPr lang="en-GB" sz="1800" dirty="0">
              <a:solidFill>
                <a:schemeClr val="tx2"/>
              </a:solidFill>
            </a:endParaRPr>
          </a:p>
        </p:txBody>
      </p:sp>
      <p:sp>
        <p:nvSpPr>
          <p:cNvPr id="4" name="TextBox 3">
            <a:extLst>
              <a:ext uri="{FF2B5EF4-FFF2-40B4-BE49-F238E27FC236}">
                <a16:creationId xmlns:a16="http://schemas.microsoft.com/office/drawing/2014/main" id="{B34D6877-7E12-3024-E59C-8C812DC4FDDF}"/>
              </a:ext>
            </a:extLst>
          </p:cNvPr>
          <p:cNvSpPr txBox="1"/>
          <p:nvPr/>
        </p:nvSpPr>
        <p:spPr>
          <a:xfrm>
            <a:off x="330895" y="4999453"/>
            <a:ext cx="4121834" cy="923330"/>
          </a:xfrm>
          <a:prstGeom prst="rect">
            <a:avLst/>
          </a:prstGeom>
          <a:noFill/>
        </p:spPr>
        <p:txBody>
          <a:bodyPr wrap="square" rtlCol="0">
            <a:spAutoFit/>
          </a:bodyPr>
          <a:lstStyle/>
          <a:p>
            <a:r>
              <a:rPr lang="en-GB" sz="5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A bit of both. </a:t>
            </a:r>
            <a:endParaRPr lang="en-GB" sz="5400" dirty="0"/>
          </a:p>
        </p:txBody>
      </p:sp>
    </p:spTree>
    <p:extLst>
      <p:ext uri="{BB962C8B-B14F-4D97-AF65-F5344CB8AC3E}">
        <p14:creationId xmlns:p14="http://schemas.microsoft.com/office/powerpoint/2010/main" val="981236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716A016-0EED-E502-9C65-F33A71AD4B9B}"/>
              </a:ext>
            </a:extLst>
          </p:cNvPr>
          <p:cNvSpPr>
            <a:spLocks noGrp="1"/>
          </p:cNvSpPr>
          <p:nvPr>
            <p:ph type="title"/>
          </p:nvPr>
        </p:nvSpPr>
        <p:spPr>
          <a:xfrm>
            <a:off x="123701" y="245289"/>
            <a:ext cx="3850422" cy="5100434"/>
          </a:xfrm>
        </p:spPr>
        <p:txBody>
          <a:bodyPr>
            <a:normAutofit fontScale="90000"/>
          </a:bodyPr>
          <a:lstStyle/>
          <a:p>
            <a: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The Improvement Plan - Smoke and mirrors </a:t>
            </a:r>
            <a:b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br>
            <a: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or an opportunity?</a:t>
            </a:r>
            <a:b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br>
            <a:r>
              <a:rPr lang="en-GB" sz="5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 </a:t>
            </a:r>
            <a:endParaRPr lang="en-GB" sz="5400" dirty="0">
              <a:solidFill>
                <a:schemeClr val="tx2"/>
              </a:solidFill>
            </a:endParaRPr>
          </a:p>
        </p:txBody>
      </p:sp>
      <p:sp>
        <p:nvSpPr>
          <p:cNvPr id="3" name="Content Placeholder 2">
            <a:extLst>
              <a:ext uri="{FF2B5EF4-FFF2-40B4-BE49-F238E27FC236}">
                <a16:creationId xmlns:a16="http://schemas.microsoft.com/office/drawing/2014/main" id="{10A252C0-9C80-5EBC-54EA-4A88B20AFD61}"/>
              </a:ext>
            </a:extLst>
          </p:cNvPr>
          <p:cNvSpPr>
            <a:spLocks noGrp="1"/>
          </p:cNvSpPr>
          <p:nvPr>
            <p:ph idx="1"/>
          </p:nvPr>
        </p:nvSpPr>
        <p:spPr>
          <a:xfrm>
            <a:off x="4304713" y="145774"/>
            <a:ext cx="7886982" cy="6712226"/>
          </a:xfrm>
        </p:spPr>
        <p:txBody>
          <a:bodyPr anchor="ctr">
            <a:normAutofit fontScale="85000" lnSpcReduction="20000"/>
          </a:bodyPr>
          <a:lstStyle/>
          <a:p>
            <a:pPr marL="0" indent="0">
              <a:spcAft>
                <a:spcPts val="800"/>
              </a:spcAft>
              <a:buNone/>
            </a:pPr>
            <a:r>
              <a:rPr lang="en-GB" sz="32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Workforce.</a:t>
            </a:r>
            <a:endParaRPr lang="en-GB" sz="2400" b="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800"/>
              </a:spcAft>
            </a:pPr>
            <a:r>
              <a:rPr lang="en-GB" sz="2400" i="1" dirty="0">
                <a:solidFill>
                  <a:srgbClr val="7030A0"/>
                </a:solidFill>
                <a:latin typeface="Calibri" panose="020F0502020204030204" pitchFamily="34" charset="0"/>
                <a:ea typeface="Calibri" panose="020F0502020204030204" pitchFamily="34" charset="0"/>
                <a:cs typeface="Times New Roman" panose="02020603050405020304" pitchFamily="18" charset="0"/>
              </a:rPr>
              <a:t>“</a:t>
            </a:r>
            <a:r>
              <a:rPr lang="en-GB" sz="2600" i="1" dirty="0">
                <a:solidFill>
                  <a:srgbClr val="7030A0"/>
                </a:solidFill>
                <a:latin typeface="Calibri" panose="020F0502020204030204" pitchFamily="34" charset="0"/>
                <a:cs typeface="Times New Roman" panose="02020603050405020304" pitchFamily="18" charset="0"/>
              </a:rPr>
              <a:t>health partners will have increased specialist capacity and local authority  SEND Casework teams will be well placed to deliver high-quality support</a:t>
            </a:r>
            <a:r>
              <a:rPr lang="en-GB" sz="2600" dirty="0">
                <a:solidFill>
                  <a:srgbClr val="7030A0"/>
                </a:solidFill>
                <a:latin typeface="Calibri" panose="020F0502020204030204" pitchFamily="34" charset="0"/>
                <a:cs typeface="Times New Roman" panose="02020603050405020304" pitchFamily="18" charset="0"/>
              </a:rPr>
              <a:t>”.  How ? </a:t>
            </a:r>
          </a:p>
          <a:p>
            <a:pPr>
              <a:lnSpc>
                <a:spcPct val="110000"/>
              </a:lnSpc>
              <a:spcAft>
                <a:spcPts val="800"/>
              </a:spcAft>
            </a:pPr>
            <a:r>
              <a:rPr lang="en-GB" sz="2600" dirty="0">
                <a:solidFill>
                  <a:srgbClr val="7030A0"/>
                </a:solidFill>
                <a:latin typeface="Calibri" panose="020F0502020204030204" pitchFamily="34" charset="0"/>
                <a:cs typeface="Times New Roman" panose="02020603050405020304" pitchFamily="18" charset="0"/>
              </a:rPr>
              <a:t>Wider training is  welcomed, but! How will schools and particularly nursery settings  fund and release staff for training  development, what about low incidence need ? Good practice guides welcomed but will not be in place until 2025 and isn’t this evidence and research already out there?</a:t>
            </a:r>
          </a:p>
          <a:p>
            <a:pPr marL="0" indent="0">
              <a:spcAft>
                <a:spcPts val="800"/>
              </a:spcAft>
              <a:buNone/>
            </a:pPr>
            <a:r>
              <a:rPr lang="en-GB" sz="32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Digitised EHCPs and Processes </a:t>
            </a:r>
          </a:p>
          <a:p>
            <a:pPr>
              <a:lnSpc>
                <a:spcPct val="110000"/>
              </a:lnSpc>
              <a:spcAft>
                <a:spcPts val="800"/>
              </a:spcAft>
            </a:pPr>
            <a:r>
              <a:rPr lang="en-GB" sz="2600" dirty="0">
                <a:solidFill>
                  <a:srgbClr val="7030A0"/>
                </a:solidFill>
                <a:latin typeface="Calibri" panose="020F0502020204030204" pitchFamily="34" charset="0"/>
                <a:cs typeface="Times New Roman" panose="02020603050405020304" pitchFamily="18" charset="0"/>
              </a:rPr>
              <a:t>Still a wide digital divide  where those on low incomes and those with disability  are disproportionally excluded, and we also know  there is  a higher prevalence of lower-level SEN amongst disadvantaged pupils.</a:t>
            </a:r>
          </a:p>
          <a:p>
            <a:pPr>
              <a:lnSpc>
                <a:spcPct val="110000"/>
              </a:lnSpc>
              <a:spcAft>
                <a:spcPts val="800"/>
              </a:spcAft>
            </a:pPr>
            <a:r>
              <a:rPr lang="en-GB" sz="2400" i="1" dirty="0">
                <a:solidFill>
                  <a:srgbClr val="7030A0"/>
                </a:solidFill>
                <a:latin typeface="Calibri" panose="020F0502020204030204" pitchFamily="34" charset="0"/>
                <a:ea typeface="Calibri" panose="020F0502020204030204" pitchFamily="34" charset="0"/>
                <a:cs typeface="Times New Roman" panose="02020603050405020304" pitchFamily="18" charset="0"/>
              </a:rPr>
              <a:t>“</a:t>
            </a:r>
            <a:r>
              <a:rPr lang="en-GB" sz="2600" i="1" dirty="0">
                <a:solidFill>
                  <a:srgbClr val="7030A0"/>
                </a:solidFill>
                <a:latin typeface="Calibri" panose="020F0502020204030204" pitchFamily="34" charset="0"/>
                <a:cs typeface="Times New Roman" panose="02020603050405020304" pitchFamily="18" charset="0"/>
              </a:rPr>
              <a:t>When the pandemic hit in March 2020, only 51 per cent of households earning between £6,000 to £10,000 had home internet access, compared with 99 per cent of households with an income over £40,000”.  </a:t>
            </a:r>
          </a:p>
          <a:p>
            <a:endParaRPr lang="en-GB" sz="1800" dirty="0">
              <a:solidFill>
                <a:schemeClr val="tx2"/>
              </a:solidFill>
            </a:endParaRPr>
          </a:p>
        </p:txBody>
      </p:sp>
      <p:sp>
        <p:nvSpPr>
          <p:cNvPr id="4" name="TextBox 3">
            <a:extLst>
              <a:ext uri="{FF2B5EF4-FFF2-40B4-BE49-F238E27FC236}">
                <a16:creationId xmlns:a16="http://schemas.microsoft.com/office/drawing/2014/main" id="{B34D6877-7E12-3024-E59C-8C812DC4FDDF}"/>
              </a:ext>
            </a:extLst>
          </p:cNvPr>
          <p:cNvSpPr txBox="1"/>
          <p:nvPr/>
        </p:nvSpPr>
        <p:spPr>
          <a:xfrm>
            <a:off x="330895" y="4999453"/>
            <a:ext cx="4121834" cy="923330"/>
          </a:xfrm>
          <a:prstGeom prst="rect">
            <a:avLst/>
          </a:prstGeom>
          <a:noFill/>
        </p:spPr>
        <p:txBody>
          <a:bodyPr wrap="square" rtlCol="0">
            <a:spAutoFit/>
          </a:bodyPr>
          <a:lstStyle/>
          <a:p>
            <a:r>
              <a:rPr lang="en-GB" sz="5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A bit of both. </a:t>
            </a:r>
            <a:endParaRPr lang="en-GB" sz="5400" dirty="0"/>
          </a:p>
        </p:txBody>
      </p:sp>
    </p:spTree>
    <p:extLst>
      <p:ext uri="{BB962C8B-B14F-4D97-AF65-F5344CB8AC3E}">
        <p14:creationId xmlns:p14="http://schemas.microsoft.com/office/powerpoint/2010/main" val="14203227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 name="Title 1">
            <a:extLst>
              <a:ext uri="{FF2B5EF4-FFF2-40B4-BE49-F238E27FC236}">
                <a16:creationId xmlns:a16="http://schemas.microsoft.com/office/drawing/2014/main" id="{7716A016-0EED-E502-9C65-F33A71AD4B9B}"/>
              </a:ext>
            </a:extLst>
          </p:cNvPr>
          <p:cNvSpPr>
            <a:spLocks noGrp="1"/>
          </p:cNvSpPr>
          <p:nvPr>
            <p:ph type="title"/>
          </p:nvPr>
        </p:nvSpPr>
        <p:spPr>
          <a:xfrm>
            <a:off x="414792" y="245289"/>
            <a:ext cx="4037937" cy="5100434"/>
          </a:xfrm>
        </p:spPr>
        <p:txBody>
          <a:bodyPr>
            <a:normAutofit fontScale="90000"/>
          </a:bodyPr>
          <a:lstStyle/>
          <a:p>
            <a: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The Improvement Plan - Smoke and mirrors </a:t>
            </a:r>
            <a:b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br>
            <a: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t>or an opportunity?</a:t>
            </a:r>
            <a:br>
              <a:rPr lang="en-GB" sz="5400" b="1" dirty="0">
                <a:solidFill>
                  <a:srgbClr val="7030A0"/>
                </a:solidFill>
                <a:latin typeface="Calibri" panose="020F0502020204030204" pitchFamily="34" charset="0"/>
                <a:ea typeface="Calibri" panose="020F0502020204030204" pitchFamily="34" charset="0"/>
                <a:cs typeface="Times New Roman" panose="02020603050405020304" pitchFamily="18" charset="0"/>
              </a:rPr>
            </a:br>
            <a:r>
              <a:rPr lang="en-GB" sz="5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 </a:t>
            </a:r>
            <a:endParaRPr lang="en-GB" sz="5400" dirty="0">
              <a:solidFill>
                <a:schemeClr val="tx2"/>
              </a:solidFill>
            </a:endParaRPr>
          </a:p>
        </p:txBody>
      </p:sp>
      <p:sp>
        <p:nvSpPr>
          <p:cNvPr id="3" name="Content Placeholder 2">
            <a:extLst>
              <a:ext uri="{FF2B5EF4-FFF2-40B4-BE49-F238E27FC236}">
                <a16:creationId xmlns:a16="http://schemas.microsoft.com/office/drawing/2014/main" id="{10A252C0-9C80-5EBC-54EA-4A88B20AFD61}"/>
              </a:ext>
            </a:extLst>
          </p:cNvPr>
          <p:cNvSpPr>
            <a:spLocks noGrp="1"/>
          </p:cNvSpPr>
          <p:nvPr>
            <p:ph idx="1"/>
          </p:nvPr>
        </p:nvSpPr>
        <p:spPr>
          <a:xfrm>
            <a:off x="5446643" y="145774"/>
            <a:ext cx="6414462" cy="6531366"/>
          </a:xfrm>
        </p:spPr>
        <p:txBody>
          <a:bodyPr anchor="ctr">
            <a:normAutofit/>
          </a:bodyPr>
          <a:lstStyle/>
          <a:p>
            <a:pPr marL="0" indent="0">
              <a:spcAft>
                <a:spcPts val="800"/>
              </a:spcAft>
              <a:buNone/>
            </a:pPr>
            <a:r>
              <a:rPr lang="en-GB" sz="3200" b="1" dirty="0">
                <a:solidFill>
                  <a:srgbClr val="7030A0"/>
                </a:solidFill>
                <a:latin typeface="Calibri" panose="020F0502020204030204" pitchFamily="34" charset="0"/>
                <a:cs typeface="Times New Roman" panose="02020603050405020304" pitchFamily="18" charset="0"/>
              </a:rPr>
              <a:t>Bands and Tarif’s. </a:t>
            </a:r>
          </a:p>
          <a:p>
            <a:pPr>
              <a:spcAft>
                <a:spcPts val="800"/>
              </a:spcAft>
            </a:pPr>
            <a:r>
              <a:rPr lang="en-GB" sz="2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Concerns about how this will work, and whether this approach combined with standards will  reduce personalisation of approach and need. </a:t>
            </a:r>
          </a:p>
          <a:p>
            <a:pPr>
              <a:spcAft>
                <a:spcPts val="800"/>
              </a:spcAft>
            </a:pPr>
            <a:r>
              <a:rPr lang="en-GB" sz="2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The overarching driver for this is to drive down costs  - what about when need exceeds the cost of  banding and the overall  amount in the HIGH Needs Block Element of the Dedicated Schools Grant (DSG)?</a:t>
            </a:r>
            <a:endParaRPr lang="en-GB" sz="2400" dirty="0">
              <a:solidFill>
                <a:srgbClr val="7030A0"/>
              </a:solidFill>
              <a:latin typeface="Calibri" panose="020F0502020204030204" pitchFamily="34" charset="0"/>
              <a:cs typeface="Times New Roman" panose="02020603050405020304" pitchFamily="18" charset="0"/>
            </a:endParaRPr>
          </a:p>
          <a:p>
            <a:endParaRPr lang="en-GB" sz="1800" dirty="0">
              <a:solidFill>
                <a:schemeClr val="tx2"/>
              </a:solidFill>
            </a:endParaRPr>
          </a:p>
        </p:txBody>
      </p:sp>
      <p:sp>
        <p:nvSpPr>
          <p:cNvPr id="4" name="TextBox 3">
            <a:extLst>
              <a:ext uri="{FF2B5EF4-FFF2-40B4-BE49-F238E27FC236}">
                <a16:creationId xmlns:a16="http://schemas.microsoft.com/office/drawing/2014/main" id="{B34D6877-7E12-3024-E59C-8C812DC4FDDF}"/>
              </a:ext>
            </a:extLst>
          </p:cNvPr>
          <p:cNvSpPr txBox="1"/>
          <p:nvPr/>
        </p:nvSpPr>
        <p:spPr>
          <a:xfrm>
            <a:off x="330895" y="4999453"/>
            <a:ext cx="4121834" cy="923330"/>
          </a:xfrm>
          <a:prstGeom prst="rect">
            <a:avLst/>
          </a:prstGeom>
          <a:noFill/>
        </p:spPr>
        <p:txBody>
          <a:bodyPr wrap="square" rtlCol="0">
            <a:spAutoFit/>
          </a:bodyPr>
          <a:lstStyle/>
          <a:p>
            <a:r>
              <a:rPr lang="en-GB" sz="5400" dirty="0">
                <a:solidFill>
                  <a:srgbClr val="7030A0"/>
                </a:solidFill>
                <a:latin typeface="Calibri" panose="020F0502020204030204" pitchFamily="34" charset="0"/>
                <a:ea typeface="Calibri" panose="020F0502020204030204" pitchFamily="34" charset="0"/>
                <a:cs typeface="Times New Roman" panose="02020603050405020304" pitchFamily="18" charset="0"/>
              </a:rPr>
              <a:t>A bit of both. </a:t>
            </a:r>
            <a:endParaRPr lang="en-GB" sz="5400" dirty="0"/>
          </a:p>
        </p:txBody>
      </p:sp>
    </p:spTree>
    <p:extLst>
      <p:ext uri="{BB962C8B-B14F-4D97-AF65-F5344CB8AC3E}">
        <p14:creationId xmlns:p14="http://schemas.microsoft.com/office/powerpoint/2010/main" val="21894691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10A252C0-9C80-5EBC-54EA-4A88B20AFD61}"/>
              </a:ext>
            </a:extLst>
          </p:cNvPr>
          <p:cNvSpPr>
            <a:spLocks noGrp="1"/>
          </p:cNvSpPr>
          <p:nvPr>
            <p:ph idx="1"/>
          </p:nvPr>
        </p:nvSpPr>
        <p:spPr>
          <a:xfrm>
            <a:off x="5193949" y="244438"/>
            <a:ext cx="6414462" cy="6036501"/>
          </a:xfrm>
        </p:spPr>
        <p:txBody>
          <a:bodyPr anchor="ctr">
            <a:normAutofit fontScale="40000" lnSpcReduction="20000"/>
          </a:bodyPr>
          <a:lstStyle/>
          <a:p>
            <a:pPr marL="0" indent="0">
              <a:lnSpc>
                <a:spcPct val="130000"/>
              </a:lnSpc>
              <a:spcAft>
                <a:spcPts val="800"/>
              </a:spcAft>
              <a:buNone/>
            </a:pPr>
            <a:r>
              <a:rPr lang="en-GB" sz="10800" b="1" dirty="0" err="1">
                <a:solidFill>
                  <a:srgbClr val="7030A0"/>
                </a:solidFill>
                <a:latin typeface="Calibri" panose="020F0502020204030204" pitchFamily="34" charset="0"/>
                <a:cs typeface="Times New Roman" panose="02020603050405020304" pitchFamily="18" charset="0"/>
              </a:rPr>
              <a:t>PfA</a:t>
            </a:r>
            <a:r>
              <a:rPr lang="en-GB" sz="10800" b="1" dirty="0">
                <a:solidFill>
                  <a:srgbClr val="7030A0"/>
                </a:solidFill>
                <a:latin typeface="Calibri" panose="020F0502020204030204" pitchFamily="34" charset="0"/>
                <a:cs typeface="Times New Roman" panose="02020603050405020304" pitchFamily="18" charset="0"/>
              </a:rPr>
              <a:t>. </a:t>
            </a:r>
          </a:p>
          <a:p>
            <a:pPr>
              <a:lnSpc>
                <a:spcPct val="110000"/>
              </a:lnSpc>
              <a:spcAft>
                <a:spcPts val="800"/>
              </a:spcAft>
            </a:pPr>
            <a:r>
              <a:rPr lang="en-GB" sz="6000" dirty="0">
                <a:solidFill>
                  <a:srgbClr val="7030A0"/>
                </a:solidFill>
                <a:latin typeface="Calibri" panose="020F0502020204030204" pitchFamily="34" charset="0"/>
                <a:cs typeface="Times New Roman" panose="02020603050405020304" pitchFamily="18" charset="0"/>
              </a:rPr>
              <a:t>Greater focus on employment  - supported internships, adjustment passports, development of  National Standards for Personal, Social and Employability Skills Qualifications to support transition into employment. </a:t>
            </a:r>
          </a:p>
          <a:p>
            <a:pPr marL="0" indent="0">
              <a:lnSpc>
                <a:spcPct val="110000"/>
              </a:lnSpc>
              <a:spcAft>
                <a:spcPts val="800"/>
              </a:spcAft>
              <a:buNone/>
            </a:pPr>
            <a:r>
              <a:rPr lang="en-GB" sz="10800" b="1" dirty="0">
                <a:solidFill>
                  <a:srgbClr val="7030A0"/>
                </a:solidFill>
                <a:latin typeface="Calibri" panose="020F0502020204030204" pitchFamily="34" charset="0"/>
                <a:cs typeface="Times New Roman" panose="02020603050405020304" pitchFamily="18" charset="0"/>
              </a:rPr>
              <a:t>Alternative Provision.</a:t>
            </a:r>
          </a:p>
          <a:p>
            <a:pPr>
              <a:lnSpc>
                <a:spcPct val="110000"/>
              </a:lnSpc>
              <a:spcAft>
                <a:spcPts val="800"/>
              </a:spcAft>
            </a:pPr>
            <a:r>
              <a:rPr lang="en-GB" sz="6000" dirty="0">
                <a:solidFill>
                  <a:srgbClr val="7030A0"/>
                </a:solidFill>
                <a:latin typeface="Calibri" panose="020F0502020204030204" pitchFamily="34" charset="0"/>
                <a:cs typeface="Times New Roman" panose="02020603050405020304" pitchFamily="18" charset="0"/>
              </a:rPr>
              <a:t>Three tier system early support within mainstream school, time-limited intensive placements in AP and longer-term placements to support return to mainstream pr post-16.</a:t>
            </a:r>
          </a:p>
          <a:p>
            <a:pPr>
              <a:lnSpc>
                <a:spcPct val="70000"/>
              </a:lnSpc>
              <a:spcAft>
                <a:spcPts val="800"/>
              </a:spcAft>
            </a:pPr>
            <a:endParaRPr lang="en-GB" sz="3000" dirty="0">
              <a:solidFill>
                <a:srgbClr val="7030A0"/>
              </a:solidFill>
              <a:latin typeface="Calibri" panose="020F0502020204030204" pitchFamily="34" charset="0"/>
              <a:cs typeface="Times New Roman" panose="02020603050405020304" pitchFamily="18" charset="0"/>
            </a:endParaRPr>
          </a:p>
        </p:txBody>
      </p:sp>
      <p:sp>
        <p:nvSpPr>
          <p:cNvPr id="6" name="Title 5">
            <a:extLst>
              <a:ext uri="{FF2B5EF4-FFF2-40B4-BE49-F238E27FC236}">
                <a16:creationId xmlns:a16="http://schemas.microsoft.com/office/drawing/2014/main" id="{1AE7FE1A-7ABE-62B0-0159-FF9EC1A05233}"/>
              </a:ext>
            </a:extLst>
          </p:cNvPr>
          <p:cNvSpPr>
            <a:spLocks noGrp="1"/>
          </p:cNvSpPr>
          <p:nvPr>
            <p:ph type="title"/>
          </p:nvPr>
        </p:nvSpPr>
        <p:spPr>
          <a:xfrm>
            <a:off x="217457" y="505701"/>
            <a:ext cx="4196281" cy="5244467"/>
          </a:xfrm>
        </p:spPr>
        <p:txBody>
          <a:bodyPr>
            <a:normAutofit/>
          </a:bodyPr>
          <a:lstStyle/>
          <a:p>
            <a:r>
              <a:rPr lang="en-GB" sz="4900" b="1" dirty="0">
                <a:solidFill>
                  <a:srgbClr val="7030A0"/>
                </a:solidFill>
                <a:latin typeface="Calibri" panose="020F0502020204030204" pitchFamily="34" charset="0"/>
                <a:cs typeface="Times New Roman" panose="02020603050405020304" pitchFamily="18" charset="0"/>
              </a:rPr>
              <a:t>Opportunities</a:t>
            </a:r>
            <a:r>
              <a:rPr lang="en-GB" sz="4800" dirty="0"/>
              <a:t> </a:t>
            </a:r>
          </a:p>
        </p:txBody>
      </p:sp>
    </p:spTree>
    <p:extLst>
      <p:ext uri="{BB962C8B-B14F-4D97-AF65-F5344CB8AC3E}">
        <p14:creationId xmlns:p14="http://schemas.microsoft.com/office/powerpoint/2010/main" val="606979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10A252C0-9C80-5EBC-54EA-4A88B20AFD61}"/>
              </a:ext>
            </a:extLst>
          </p:cNvPr>
          <p:cNvSpPr>
            <a:spLocks noGrp="1"/>
          </p:cNvSpPr>
          <p:nvPr>
            <p:ph idx="1"/>
          </p:nvPr>
        </p:nvSpPr>
        <p:spPr>
          <a:xfrm>
            <a:off x="4519246" y="244438"/>
            <a:ext cx="7089165" cy="6418044"/>
          </a:xfrm>
        </p:spPr>
        <p:txBody>
          <a:bodyPr anchor="ctr">
            <a:normAutofit/>
          </a:bodyPr>
          <a:lstStyle/>
          <a:p>
            <a:pPr marL="0" indent="0">
              <a:lnSpc>
                <a:spcPct val="110000"/>
              </a:lnSpc>
              <a:spcAft>
                <a:spcPts val="800"/>
              </a:spcAft>
              <a:buNone/>
            </a:pPr>
            <a:r>
              <a:rPr lang="en-GB" sz="3500" b="1" dirty="0">
                <a:solidFill>
                  <a:srgbClr val="7030A0"/>
                </a:solidFill>
                <a:latin typeface="Calibri" panose="020F0502020204030204" pitchFamily="34" charset="0"/>
                <a:cs typeface="Times New Roman" panose="02020603050405020304" pitchFamily="18" charset="0"/>
              </a:rPr>
              <a:t>Coproduction Local SEND and AP Partnerships.</a:t>
            </a:r>
          </a:p>
          <a:p>
            <a:pPr marL="228600" lvl="1">
              <a:lnSpc>
                <a:spcPct val="100000"/>
              </a:lnSpc>
              <a:spcBef>
                <a:spcPts val="1000"/>
              </a:spcBef>
              <a:spcAft>
                <a:spcPts val="800"/>
              </a:spcAft>
            </a:pPr>
            <a:r>
              <a:rPr lang="en-GB" dirty="0">
                <a:solidFill>
                  <a:srgbClr val="7030A0"/>
                </a:solidFill>
                <a:latin typeface="Calibri" panose="020F0502020204030204" pitchFamily="34" charset="0"/>
                <a:cs typeface="Times New Roman" panose="02020603050405020304" pitchFamily="18" charset="0"/>
              </a:rPr>
              <a:t>Greater emphasis on coproduction is always welcomed!  Things really are better when parents are involved. We already have parents on our decision making panel and it has improved the quality and depth of decision making. </a:t>
            </a:r>
          </a:p>
          <a:p>
            <a:pPr marL="228600" lvl="1">
              <a:lnSpc>
                <a:spcPct val="100000"/>
              </a:lnSpc>
              <a:spcBef>
                <a:spcPts val="1000"/>
              </a:spcBef>
              <a:spcAft>
                <a:spcPts val="800"/>
              </a:spcAft>
            </a:pPr>
            <a:r>
              <a:rPr lang="en-GB" dirty="0">
                <a:solidFill>
                  <a:srgbClr val="7030A0"/>
                </a:solidFill>
                <a:latin typeface="Calibri" panose="020F0502020204030204" pitchFamily="34" charset="0"/>
                <a:cs typeface="Times New Roman" panose="02020603050405020304" pitchFamily="18" charset="0"/>
              </a:rPr>
              <a:t>Most Local Areas already  have a partnership board and this  strengthens the requirement. An opportunity to review ToR and remit of these boards as well as  a lever to ensure the right people at the right level are involved, active and accountable. </a:t>
            </a:r>
          </a:p>
          <a:p>
            <a:pPr>
              <a:lnSpc>
                <a:spcPct val="70000"/>
              </a:lnSpc>
              <a:spcAft>
                <a:spcPts val="800"/>
              </a:spcAft>
            </a:pPr>
            <a:endParaRPr lang="en-GB" sz="3000" dirty="0">
              <a:solidFill>
                <a:srgbClr val="7030A0"/>
              </a:solidFill>
              <a:latin typeface="Calibri" panose="020F0502020204030204" pitchFamily="34" charset="0"/>
              <a:cs typeface="Times New Roman" panose="02020603050405020304" pitchFamily="18" charset="0"/>
            </a:endParaRPr>
          </a:p>
        </p:txBody>
      </p:sp>
      <p:sp>
        <p:nvSpPr>
          <p:cNvPr id="6" name="Title 5">
            <a:extLst>
              <a:ext uri="{FF2B5EF4-FFF2-40B4-BE49-F238E27FC236}">
                <a16:creationId xmlns:a16="http://schemas.microsoft.com/office/drawing/2014/main" id="{1AE7FE1A-7ABE-62B0-0159-FF9EC1A05233}"/>
              </a:ext>
            </a:extLst>
          </p:cNvPr>
          <p:cNvSpPr>
            <a:spLocks noGrp="1"/>
          </p:cNvSpPr>
          <p:nvPr>
            <p:ph type="title"/>
          </p:nvPr>
        </p:nvSpPr>
        <p:spPr>
          <a:xfrm>
            <a:off x="217457" y="505702"/>
            <a:ext cx="3950097" cy="5332390"/>
          </a:xfrm>
        </p:spPr>
        <p:txBody>
          <a:bodyPr>
            <a:normAutofit/>
          </a:bodyPr>
          <a:lstStyle/>
          <a:p>
            <a:r>
              <a:rPr lang="en-GB" sz="4900" b="1" dirty="0">
                <a:solidFill>
                  <a:srgbClr val="7030A0"/>
                </a:solidFill>
                <a:latin typeface="Calibri" panose="020F0502020204030204" pitchFamily="34" charset="0"/>
                <a:cs typeface="Times New Roman" panose="02020603050405020304" pitchFamily="18" charset="0"/>
              </a:rPr>
              <a:t>Opportunities</a:t>
            </a:r>
            <a:r>
              <a:rPr lang="en-GB" sz="4800" dirty="0"/>
              <a:t> </a:t>
            </a:r>
          </a:p>
        </p:txBody>
      </p:sp>
    </p:spTree>
    <p:extLst>
      <p:ext uri="{BB962C8B-B14F-4D97-AF65-F5344CB8AC3E}">
        <p14:creationId xmlns:p14="http://schemas.microsoft.com/office/powerpoint/2010/main" val="849738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itle 1">
            <a:extLst>
              <a:ext uri="{FF2B5EF4-FFF2-40B4-BE49-F238E27FC236}">
                <a16:creationId xmlns:a16="http://schemas.microsoft.com/office/drawing/2014/main" id="{593AAD7A-3E18-5947-7440-BFCB217D733A}"/>
              </a:ext>
            </a:extLst>
          </p:cNvPr>
          <p:cNvSpPr>
            <a:spLocks noGrp="1"/>
          </p:cNvSpPr>
          <p:nvPr>
            <p:ph type="ctrTitle"/>
          </p:nvPr>
        </p:nvSpPr>
        <p:spPr>
          <a:xfrm>
            <a:off x="753771" y="0"/>
            <a:ext cx="10684151" cy="1377581"/>
          </a:xfrm>
        </p:spPr>
        <p:txBody>
          <a:bodyPr anchor="b">
            <a:noAutofit/>
          </a:bodyPr>
          <a:lstStyle/>
          <a:p>
            <a:r>
              <a:rPr lang="en-GB" sz="4000" b="1" dirty="0">
                <a:solidFill>
                  <a:srgbClr val="7030A0"/>
                </a:solidFill>
              </a:rPr>
              <a:t>Local Inclusion Plans (LIP),  Local Skills Improvement Plans (LSIPs) &amp; Area SEND Inspection.</a:t>
            </a:r>
          </a:p>
        </p:txBody>
      </p:sp>
      <p:sp>
        <p:nvSpPr>
          <p:cNvPr id="3" name="Subtitle 2">
            <a:extLst>
              <a:ext uri="{FF2B5EF4-FFF2-40B4-BE49-F238E27FC236}">
                <a16:creationId xmlns:a16="http://schemas.microsoft.com/office/drawing/2014/main" id="{681BCFD8-99D3-BE79-A4C4-17779452C218}"/>
              </a:ext>
            </a:extLst>
          </p:cNvPr>
          <p:cNvSpPr>
            <a:spLocks noGrp="1"/>
          </p:cNvSpPr>
          <p:nvPr>
            <p:ph type="subTitle" idx="1"/>
          </p:nvPr>
        </p:nvSpPr>
        <p:spPr>
          <a:xfrm>
            <a:off x="753772" y="1582615"/>
            <a:ext cx="10447628" cy="5275385"/>
          </a:xfrm>
        </p:spPr>
        <p:txBody>
          <a:bodyPr anchor="t">
            <a:normAutofit lnSpcReduction="10000"/>
          </a:bodyPr>
          <a:lstStyle/>
          <a:p>
            <a:pPr marL="228600" indent="-228600" algn="l">
              <a:spcAft>
                <a:spcPts val="800"/>
              </a:spcAft>
              <a:buFont typeface="Arial" panose="020B0604020202020204" pitchFamily="34" charset="0"/>
              <a:buChar char="•"/>
            </a:pPr>
            <a:r>
              <a:rPr lang="en-GB" dirty="0">
                <a:solidFill>
                  <a:srgbClr val="7030A0"/>
                </a:solidFill>
                <a:latin typeface="Calibri" panose="020F0502020204030204" pitchFamily="34" charset="0"/>
                <a:cs typeface="Times New Roman" panose="02020603050405020304" pitchFamily="18" charset="0"/>
              </a:rPr>
              <a:t>Local partnership (overseen by the SEND and AP partnership Board) , will conduct a needs assessment for the local area and produce a  strategic Local  Inclusion Plan  which includes  the provision and services  that will be  commissioned and how these meet the national standards.</a:t>
            </a:r>
          </a:p>
          <a:p>
            <a:pPr marL="228600" indent="-228600" algn="l">
              <a:spcAft>
                <a:spcPts val="800"/>
              </a:spcAft>
              <a:buFont typeface="Arial" panose="020B0604020202020204" pitchFamily="34" charset="0"/>
              <a:buChar char="•"/>
            </a:pPr>
            <a:r>
              <a:rPr lang="en-GB" dirty="0">
                <a:solidFill>
                  <a:srgbClr val="7030A0"/>
                </a:solidFill>
                <a:latin typeface="Calibri" panose="020F0502020204030204" pitchFamily="34" charset="0"/>
                <a:cs typeface="Times New Roman" panose="02020603050405020304" pitchFamily="18" charset="0"/>
              </a:rPr>
              <a:t>DfE will monitor delivery against  the Local Inclusion Plan and  will also be used as evidence for Local Area SEND Inspections.</a:t>
            </a:r>
          </a:p>
          <a:p>
            <a:pPr marL="228600" indent="-228600" algn="l">
              <a:spcAft>
                <a:spcPts val="800"/>
              </a:spcAft>
              <a:buFont typeface="Arial" panose="020B0604020202020204" pitchFamily="34" charset="0"/>
              <a:buChar char="•"/>
            </a:pPr>
            <a:r>
              <a:rPr lang="en-GB" dirty="0">
                <a:solidFill>
                  <a:srgbClr val="7030A0"/>
                </a:solidFill>
                <a:latin typeface="Calibri" panose="020F0502020204030204" pitchFamily="34" charset="0"/>
                <a:cs typeface="Times New Roman" panose="02020603050405020304" pitchFamily="18" charset="0"/>
              </a:rPr>
              <a:t>A new Local Area SEND Inspection was introduced this year – longer and more in depth inspection process. This includes individual case  audit/tracking , Local Areas will need to provide a SEF, &amp; information  for annual engagement visits. </a:t>
            </a:r>
          </a:p>
          <a:p>
            <a:pPr marL="228600" indent="-228600" algn="l">
              <a:spcAft>
                <a:spcPts val="800"/>
              </a:spcAft>
              <a:buFont typeface="Arial" panose="020B0604020202020204" pitchFamily="34" charset="0"/>
              <a:buChar char="•"/>
            </a:pPr>
            <a:r>
              <a:rPr lang="en-GB" dirty="0">
                <a:solidFill>
                  <a:srgbClr val="7030A0"/>
                </a:solidFill>
                <a:latin typeface="Calibri" panose="020F0502020204030204" pitchFamily="34" charset="0"/>
                <a:cs typeface="Times New Roman" panose="02020603050405020304" pitchFamily="18" charset="0"/>
              </a:rPr>
              <a:t>Employer Representative Bodies  (ERBs) are to develop  Local Skills Improvement Plans (LSIPS), to include positive actions to reduce disability employment gap, reflect the views and priorities of people with SEND and should include  evidencing reputable practice in relation to equality and diversity including disability. </a:t>
            </a:r>
          </a:p>
          <a:p>
            <a:pPr marL="228600" indent="-228600" algn="l">
              <a:spcAft>
                <a:spcPts val="800"/>
              </a:spcAft>
              <a:buFont typeface="Arial" panose="020B0604020202020204" pitchFamily="34" charset="0"/>
              <a:buChar char="•"/>
            </a:pPr>
            <a:endParaRPr lang="en-GB" dirty="0">
              <a:solidFill>
                <a:srgbClr val="7030A0"/>
              </a:solidFill>
              <a:latin typeface="Calibri" panose="020F0502020204030204" pitchFamily="34" charset="0"/>
              <a:cs typeface="Times New Roman" panose="02020603050405020304" pitchFamily="18" charset="0"/>
            </a:endParaRPr>
          </a:p>
          <a:p>
            <a:pPr marL="228600" indent="-228600" algn="l">
              <a:spcAft>
                <a:spcPts val="800"/>
              </a:spcAft>
              <a:buFont typeface="Arial" panose="020B0604020202020204" pitchFamily="34" charset="0"/>
              <a:buChar char="•"/>
            </a:pPr>
            <a:endParaRPr lang="en-GB" dirty="0">
              <a:solidFill>
                <a:srgbClr val="7030A0"/>
              </a:solidFill>
              <a:latin typeface="Calibri" panose="020F0502020204030204" pitchFamily="34" charset="0"/>
              <a:cs typeface="Times New Roman" panose="02020603050405020304" pitchFamily="18" charset="0"/>
            </a:endParaRPr>
          </a:p>
        </p:txBody>
      </p:sp>
      <p:grpSp>
        <p:nvGrpSpPr>
          <p:cNvPr id="12" name="Group 11">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9" name="Freeform: Shape 18">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87943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8873D23-2DCF-4B31-A009-95721C06E8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13EF075-D4EF-4929-ADBC-91B27DA199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AA26DFA-AAB2-4973-9C17-16D587C7B19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1863" y="508838"/>
            <a:ext cx="5217958" cy="6239661"/>
            <a:chOff x="-19221" y="251144"/>
            <a:chExt cx="5217958" cy="6239661"/>
          </a:xfrm>
        </p:grpSpPr>
        <p:sp>
          <p:nvSpPr>
            <p:cNvPr id="13" name="Freeform: Shape 12">
              <a:extLst>
                <a:ext uri="{FF2B5EF4-FFF2-40B4-BE49-F238E27FC236}">
                  <a16:creationId xmlns:a16="http://schemas.microsoft.com/office/drawing/2014/main" id="{3F407F11-7321-4BF6-8536-CCE8E34245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251144"/>
              <a:ext cx="5187198" cy="6239661"/>
            </a:xfrm>
            <a:custGeom>
              <a:avLst/>
              <a:gdLst>
                <a:gd name="connsiteX0" fmla="*/ 2011811 w 5187198"/>
                <a:gd name="connsiteY0" fmla="*/ 4 h 6239661"/>
                <a:gd name="connsiteX1" fmla="*/ 2617011 w 5187198"/>
                <a:gd name="connsiteY1" fmla="*/ 70590 h 6239661"/>
                <a:gd name="connsiteX2" fmla="*/ 2690321 w 5187198"/>
                <a:gd name="connsiteY2" fmla="*/ 88146 h 6239661"/>
                <a:gd name="connsiteX3" fmla="*/ 2726863 w 5187198"/>
                <a:gd name="connsiteY3" fmla="*/ 97127 h 6239661"/>
                <a:gd name="connsiteX4" fmla="*/ 2762951 w 5187198"/>
                <a:gd name="connsiteY4" fmla="*/ 107375 h 6239661"/>
                <a:gd name="connsiteX5" fmla="*/ 2834843 w 5187198"/>
                <a:gd name="connsiteY5" fmla="*/ 128493 h 6239661"/>
                <a:gd name="connsiteX6" fmla="*/ 2906574 w 5187198"/>
                <a:gd name="connsiteY6" fmla="*/ 151076 h 6239661"/>
                <a:gd name="connsiteX7" fmla="*/ 3049504 w 5187198"/>
                <a:gd name="connsiteY7" fmla="*/ 202124 h 6239661"/>
                <a:gd name="connsiteX8" fmla="*/ 3189518 w 5187198"/>
                <a:gd name="connsiteY8" fmla="*/ 260159 h 6239661"/>
                <a:gd name="connsiteX9" fmla="*/ 3326048 w 5187198"/>
                <a:gd name="connsiteY9" fmla="*/ 325143 h 6239661"/>
                <a:gd name="connsiteX10" fmla="*/ 3459166 w 5187198"/>
                <a:gd name="connsiteY10" fmla="*/ 395936 h 6239661"/>
                <a:gd name="connsiteX11" fmla="*/ 3588578 w 5187198"/>
                <a:gd name="connsiteY11" fmla="*/ 472343 h 6239661"/>
                <a:gd name="connsiteX12" fmla="*/ 3651864 w 5187198"/>
                <a:gd name="connsiteY12" fmla="*/ 512600 h 6239661"/>
                <a:gd name="connsiteX13" fmla="*/ 3714514 w 5187198"/>
                <a:gd name="connsiteY13" fmla="*/ 553499 h 6239661"/>
                <a:gd name="connsiteX14" fmla="*/ 4181221 w 5187198"/>
                <a:gd name="connsiteY14" fmla="*/ 922912 h 6239661"/>
                <a:gd name="connsiteX15" fmla="*/ 4582963 w 5187198"/>
                <a:gd name="connsiteY15" fmla="*/ 1358264 h 6239661"/>
                <a:gd name="connsiteX16" fmla="*/ 4670721 w 5187198"/>
                <a:gd name="connsiteY16" fmla="*/ 1477644 h 6239661"/>
                <a:gd name="connsiteX17" fmla="*/ 4752378 w 5187198"/>
                <a:gd name="connsiteY17" fmla="*/ 1601187 h 6239661"/>
                <a:gd name="connsiteX18" fmla="*/ 4772168 w 5187198"/>
                <a:gd name="connsiteY18" fmla="*/ 1632456 h 6239661"/>
                <a:gd name="connsiteX19" fmla="*/ 4782117 w 5187198"/>
                <a:gd name="connsiteY19" fmla="*/ 1648104 h 6239661"/>
                <a:gd name="connsiteX20" fmla="*/ 4791381 w 5187198"/>
                <a:gd name="connsiteY20" fmla="*/ 1664150 h 6239661"/>
                <a:gd name="connsiteX21" fmla="*/ 4828190 w 5187198"/>
                <a:gd name="connsiteY21" fmla="*/ 1728379 h 6239661"/>
                <a:gd name="connsiteX22" fmla="*/ 4864832 w 5187198"/>
                <a:gd name="connsiteY22" fmla="*/ 1792796 h 6239661"/>
                <a:gd name="connsiteX23" fmla="*/ 4899201 w 5187198"/>
                <a:gd name="connsiteY23" fmla="*/ 1858342 h 6239661"/>
                <a:gd name="connsiteX24" fmla="*/ 4933266 w 5187198"/>
                <a:gd name="connsiteY24" fmla="*/ 1924155 h 6239661"/>
                <a:gd name="connsiteX25" fmla="*/ 4964403 w 5187198"/>
                <a:gd name="connsiteY25" fmla="*/ 1991384 h 6239661"/>
                <a:gd name="connsiteX26" fmla="*/ 4995019 w 5187198"/>
                <a:gd name="connsiteY26" fmla="*/ 2058823 h 6239661"/>
                <a:gd name="connsiteX27" fmla="*/ 5021999 w 5187198"/>
                <a:gd name="connsiteY27" fmla="*/ 2127723 h 6239661"/>
                <a:gd name="connsiteX28" fmla="*/ 5048321 w 5187198"/>
                <a:gd name="connsiteY28" fmla="*/ 2196908 h 6239661"/>
                <a:gd name="connsiteX29" fmla="*/ 5070546 w 5187198"/>
                <a:gd name="connsiteY29" fmla="*/ 2267547 h 6239661"/>
                <a:gd name="connsiteX30" fmla="*/ 5092171 w 5187198"/>
                <a:gd name="connsiteY30" fmla="*/ 2338256 h 6239661"/>
                <a:gd name="connsiteX31" fmla="*/ 5110305 w 5187198"/>
                <a:gd name="connsiteY31" fmla="*/ 2409886 h 6239661"/>
                <a:gd name="connsiteX32" fmla="*/ 5186393 w 5187198"/>
                <a:gd name="connsiteY32" fmla="*/ 2992022 h 6239661"/>
                <a:gd name="connsiteX33" fmla="*/ 5149045 w 5187198"/>
                <a:gd name="connsiteY33" fmla="*/ 3571816 h 6239661"/>
                <a:gd name="connsiteX34" fmla="*/ 5126572 w 5187198"/>
                <a:gd name="connsiteY34" fmla="*/ 3714520 h 6239661"/>
                <a:gd name="connsiteX35" fmla="*/ 5099067 w 5187198"/>
                <a:gd name="connsiteY35" fmla="*/ 3856108 h 6239661"/>
                <a:gd name="connsiteX36" fmla="*/ 5095699 w 5187198"/>
                <a:gd name="connsiteY36" fmla="*/ 3873868 h 6239661"/>
                <a:gd name="connsiteX37" fmla="*/ 5091573 w 5187198"/>
                <a:gd name="connsiteY37" fmla="*/ 3891426 h 6239661"/>
                <a:gd name="connsiteX38" fmla="*/ 5083324 w 5187198"/>
                <a:gd name="connsiteY38" fmla="*/ 3926541 h 6239661"/>
                <a:gd name="connsiteX39" fmla="*/ 5067256 w 5187198"/>
                <a:gd name="connsiteY39" fmla="*/ 3996889 h 6239661"/>
                <a:gd name="connsiteX40" fmla="*/ 5059194 w 5187198"/>
                <a:gd name="connsiteY40" fmla="*/ 4032171 h 6239661"/>
                <a:gd name="connsiteX41" fmla="*/ 5049522 w 5187198"/>
                <a:gd name="connsiteY41" fmla="*/ 4067833 h 6239661"/>
                <a:gd name="connsiteX42" fmla="*/ 5040067 w 5187198"/>
                <a:gd name="connsiteY42" fmla="*/ 4103553 h 6239661"/>
                <a:gd name="connsiteX43" fmla="*/ 5028960 w 5187198"/>
                <a:gd name="connsiteY43" fmla="*/ 4138946 h 6239661"/>
                <a:gd name="connsiteX44" fmla="*/ 4917351 w 5187198"/>
                <a:gd name="connsiteY44" fmla="*/ 4417041 h 6239661"/>
                <a:gd name="connsiteX45" fmla="*/ 4756163 w 5187198"/>
                <a:gd name="connsiteY45" fmla="*/ 4676402 h 6239661"/>
                <a:gd name="connsiteX46" fmla="*/ 4322493 w 5187198"/>
                <a:gd name="connsiteY46" fmla="*/ 5105604 h 6239661"/>
                <a:gd name="connsiteX47" fmla="*/ 3840510 w 5187198"/>
                <a:gd name="connsiteY47" fmla="*/ 5429590 h 6239661"/>
                <a:gd name="connsiteX48" fmla="*/ 3606447 w 5187198"/>
                <a:gd name="connsiteY48" fmla="*/ 5572862 h 6239661"/>
                <a:gd name="connsiteX49" fmla="*/ 3488814 w 5187198"/>
                <a:gd name="connsiteY49" fmla="*/ 5647178 h 6239661"/>
                <a:gd name="connsiteX50" fmla="*/ 3365864 w 5187198"/>
                <a:gd name="connsiteY50" fmla="*/ 5722735 h 6239661"/>
                <a:gd name="connsiteX51" fmla="*/ 2839486 w 5187198"/>
                <a:gd name="connsiteY51" fmla="*/ 5999120 h 6239661"/>
                <a:gd name="connsiteX52" fmla="*/ 2242423 w 5187198"/>
                <a:gd name="connsiteY52" fmla="*/ 6192346 h 6239661"/>
                <a:gd name="connsiteX53" fmla="*/ 1589380 w 5187198"/>
                <a:gd name="connsiteY53" fmla="*/ 6230657 h 6239661"/>
                <a:gd name="connsiteX54" fmla="*/ 1548244 w 5187198"/>
                <a:gd name="connsiteY54" fmla="*/ 6226706 h 6239661"/>
                <a:gd name="connsiteX55" fmla="*/ 1507348 w 5187198"/>
                <a:gd name="connsiteY55" fmla="*/ 6221428 h 6239661"/>
                <a:gd name="connsiteX56" fmla="*/ 1466401 w 5187198"/>
                <a:gd name="connsiteY56" fmla="*/ 6215904 h 6239661"/>
                <a:gd name="connsiteX57" fmla="*/ 1425773 w 5187198"/>
                <a:gd name="connsiteY57" fmla="*/ 6209191 h 6239661"/>
                <a:gd name="connsiteX58" fmla="*/ 1344960 w 5187198"/>
                <a:gd name="connsiteY58" fmla="*/ 6193681 h 6239661"/>
                <a:gd name="connsiteX59" fmla="*/ 1265007 w 5187198"/>
                <a:gd name="connsiteY59" fmla="*/ 6175388 h 6239661"/>
                <a:gd name="connsiteX60" fmla="*/ 1225415 w 5187198"/>
                <a:gd name="connsiteY60" fmla="*/ 6165243 h 6239661"/>
                <a:gd name="connsiteX61" fmla="*/ 1186567 w 5187198"/>
                <a:gd name="connsiteY61" fmla="*/ 6154486 h 6239661"/>
                <a:gd name="connsiteX62" fmla="*/ 1111158 w 5187198"/>
                <a:gd name="connsiteY62" fmla="*/ 6130918 h 6239661"/>
                <a:gd name="connsiteX63" fmla="*/ 1035915 w 5187198"/>
                <a:gd name="connsiteY63" fmla="*/ 6107163 h 6239661"/>
                <a:gd name="connsiteX64" fmla="*/ 961579 w 5187198"/>
                <a:gd name="connsiteY64" fmla="*/ 6079594 h 6239661"/>
                <a:gd name="connsiteX65" fmla="*/ 395297 w 5187198"/>
                <a:gd name="connsiteY65" fmla="*/ 5792812 h 6239661"/>
                <a:gd name="connsiteX66" fmla="*/ 265239 w 5187198"/>
                <a:gd name="connsiteY66" fmla="*/ 5701511 h 6239661"/>
                <a:gd name="connsiteX67" fmla="*/ 233756 w 5187198"/>
                <a:gd name="connsiteY67" fmla="*/ 5677542 h 6239661"/>
                <a:gd name="connsiteX68" fmla="*/ 202800 w 5187198"/>
                <a:gd name="connsiteY68" fmla="*/ 5652902 h 6239661"/>
                <a:gd name="connsiteX69" fmla="*/ 140918 w 5187198"/>
                <a:gd name="connsiteY69" fmla="*/ 5603515 h 6239661"/>
                <a:gd name="connsiteX70" fmla="*/ 110625 w 5187198"/>
                <a:gd name="connsiteY70" fmla="*/ 5578127 h 6239661"/>
                <a:gd name="connsiteX71" fmla="*/ 95631 w 5187198"/>
                <a:gd name="connsiteY71" fmla="*/ 5565299 h 6239661"/>
                <a:gd name="connsiteX72" fmla="*/ 81966 w 5187198"/>
                <a:gd name="connsiteY72" fmla="*/ 5550973 h 6239661"/>
                <a:gd name="connsiteX73" fmla="*/ 27991 w 5187198"/>
                <a:gd name="connsiteY73" fmla="*/ 5493272 h 6239661"/>
                <a:gd name="connsiteX74" fmla="*/ 1454 w 5187198"/>
                <a:gd name="connsiteY74" fmla="*/ 5464252 h 6239661"/>
                <a:gd name="connsiteX75" fmla="*/ 0 w 5187198"/>
                <a:gd name="connsiteY75" fmla="*/ 5462518 h 6239661"/>
                <a:gd name="connsiteX76" fmla="*/ 0 w 5187198"/>
                <a:gd name="connsiteY76" fmla="*/ 4720187 h 6239661"/>
                <a:gd name="connsiteX77" fmla="*/ 109684 w 5187198"/>
                <a:gd name="connsiteY77" fmla="*/ 4836724 h 6239661"/>
                <a:gd name="connsiteX78" fmla="*/ 306959 w 5187198"/>
                <a:gd name="connsiteY78" fmla="*/ 5007200 h 6239661"/>
                <a:gd name="connsiteX79" fmla="*/ 358101 w 5187198"/>
                <a:gd name="connsiteY79" fmla="*/ 5046057 h 6239661"/>
                <a:gd name="connsiteX80" fmla="*/ 383328 w 5187198"/>
                <a:gd name="connsiteY80" fmla="*/ 5065684 h 6239661"/>
                <a:gd name="connsiteX81" fmla="*/ 409503 w 5187198"/>
                <a:gd name="connsiteY81" fmla="*/ 5083942 h 6239661"/>
                <a:gd name="connsiteX82" fmla="*/ 461889 w 5187198"/>
                <a:gd name="connsiteY82" fmla="*/ 5119888 h 6239661"/>
                <a:gd name="connsiteX83" fmla="*/ 474883 w 5187198"/>
                <a:gd name="connsiteY83" fmla="*/ 5128933 h 6239661"/>
                <a:gd name="connsiteX84" fmla="*/ 486410 w 5187198"/>
                <a:gd name="connsiteY84" fmla="*/ 5139557 h 6239661"/>
                <a:gd name="connsiteX85" fmla="*/ 510852 w 5187198"/>
                <a:gd name="connsiteY85" fmla="*/ 5159089 h 6239661"/>
                <a:gd name="connsiteX86" fmla="*/ 560653 w 5187198"/>
                <a:gd name="connsiteY86" fmla="*/ 5196893 h 6239661"/>
                <a:gd name="connsiteX87" fmla="*/ 585485 w 5187198"/>
                <a:gd name="connsiteY87" fmla="*/ 5215834 h 6239661"/>
                <a:gd name="connsiteX88" fmla="*/ 610707 w 5187198"/>
                <a:gd name="connsiteY88" fmla="*/ 5234185 h 6239661"/>
                <a:gd name="connsiteX89" fmla="*/ 714768 w 5187198"/>
                <a:gd name="connsiteY89" fmla="*/ 5303103 h 6239661"/>
                <a:gd name="connsiteX90" fmla="*/ 1166634 w 5187198"/>
                <a:gd name="connsiteY90" fmla="*/ 5513322 h 6239661"/>
                <a:gd name="connsiteX91" fmla="*/ 1225991 w 5187198"/>
                <a:gd name="connsiteY91" fmla="*/ 5533632 h 6239661"/>
                <a:gd name="connsiteX92" fmla="*/ 1286680 w 5187198"/>
                <a:gd name="connsiteY92" fmla="*/ 5550705 h 6239661"/>
                <a:gd name="connsiteX93" fmla="*/ 1347310 w 5187198"/>
                <a:gd name="connsiteY93" fmla="*/ 5567995 h 6239661"/>
                <a:gd name="connsiteX94" fmla="*/ 1377002 w 5187198"/>
                <a:gd name="connsiteY94" fmla="*/ 5575719 h 6239661"/>
                <a:gd name="connsiteX95" fmla="*/ 1406328 w 5187198"/>
                <a:gd name="connsiteY95" fmla="*/ 5582649 h 6239661"/>
                <a:gd name="connsiteX96" fmla="*/ 1465060 w 5187198"/>
                <a:gd name="connsiteY96" fmla="*/ 5594909 h 6239661"/>
                <a:gd name="connsiteX97" fmla="*/ 1523881 w 5187198"/>
                <a:gd name="connsiteY97" fmla="*/ 5605105 h 6239661"/>
                <a:gd name="connsiteX98" fmla="*/ 1553325 w 5187198"/>
                <a:gd name="connsiteY98" fmla="*/ 5609865 h 6239661"/>
                <a:gd name="connsiteX99" fmla="*/ 1582813 w 5187198"/>
                <a:gd name="connsiteY99" fmla="*/ 5613593 h 6239661"/>
                <a:gd name="connsiteX100" fmla="*/ 1612301 w 5187198"/>
                <a:gd name="connsiteY100" fmla="*/ 5617321 h 6239661"/>
                <a:gd name="connsiteX101" fmla="*/ 1641863 w 5187198"/>
                <a:gd name="connsiteY101" fmla="*/ 5619910 h 6239661"/>
                <a:gd name="connsiteX102" fmla="*/ 2117508 w 5187198"/>
                <a:gd name="connsiteY102" fmla="*/ 5595156 h 6239661"/>
                <a:gd name="connsiteX103" fmla="*/ 2597368 w 5187198"/>
                <a:gd name="connsiteY103" fmla="*/ 5447381 h 6239661"/>
                <a:gd name="connsiteX104" fmla="*/ 3082968 w 5187198"/>
                <a:gd name="connsiteY104" fmla="*/ 5223245 h 6239661"/>
                <a:gd name="connsiteX105" fmla="*/ 3334855 w 5187198"/>
                <a:gd name="connsiteY105" fmla="*/ 5097383 h 6239661"/>
                <a:gd name="connsiteX106" fmla="*/ 3599509 w 5187198"/>
                <a:gd name="connsiteY106" fmla="*/ 4976217 h 6239661"/>
                <a:gd name="connsiteX107" fmla="*/ 4112002 w 5187198"/>
                <a:gd name="connsiteY107" fmla="*/ 4766359 h 6239661"/>
                <a:gd name="connsiteX108" fmla="*/ 4348983 w 5187198"/>
                <a:gd name="connsiteY108" fmla="*/ 4649833 h 6239661"/>
                <a:gd name="connsiteX109" fmla="*/ 4560505 w 5187198"/>
                <a:gd name="connsiteY109" fmla="*/ 4501564 h 6239661"/>
                <a:gd name="connsiteX110" fmla="*/ 4731963 w 5187198"/>
                <a:gd name="connsiteY110" fmla="*/ 4309870 h 6239661"/>
                <a:gd name="connsiteX111" fmla="*/ 4852344 w 5187198"/>
                <a:gd name="connsiteY111" fmla="*/ 4078640 h 6239661"/>
                <a:gd name="connsiteX112" fmla="*/ 4863972 w 5187198"/>
                <a:gd name="connsiteY112" fmla="*/ 4047790 h 6239661"/>
                <a:gd name="connsiteX113" fmla="*/ 4874144 w 5187198"/>
                <a:gd name="connsiteY113" fmla="*/ 4016320 h 6239661"/>
                <a:gd name="connsiteX114" fmla="*/ 4884127 w 5187198"/>
                <a:gd name="connsiteY114" fmla="*/ 3984682 h 6239661"/>
                <a:gd name="connsiteX115" fmla="*/ 4892800 w 5187198"/>
                <a:gd name="connsiteY115" fmla="*/ 3951883 h 6239661"/>
                <a:gd name="connsiteX116" fmla="*/ 4909526 w 5187198"/>
                <a:gd name="connsiteY116" fmla="*/ 3886001 h 6239661"/>
                <a:gd name="connsiteX117" fmla="*/ 4917687 w 5187198"/>
                <a:gd name="connsiteY117" fmla="*/ 3852948 h 6239661"/>
                <a:gd name="connsiteX118" fmla="*/ 4921768 w 5187198"/>
                <a:gd name="connsiteY118" fmla="*/ 3836422 h 6239661"/>
                <a:gd name="connsiteX119" fmla="*/ 4924845 w 5187198"/>
                <a:gd name="connsiteY119" fmla="*/ 3819742 h 6239661"/>
                <a:gd name="connsiteX120" fmla="*/ 4948230 w 5187198"/>
                <a:gd name="connsiteY120" fmla="*/ 3685744 h 6239661"/>
                <a:gd name="connsiteX121" fmla="*/ 4962782 w 5187198"/>
                <a:gd name="connsiteY121" fmla="*/ 3550540 h 6239661"/>
                <a:gd name="connsiteX122" fmla="*/ 4939468 w 5187198"/>
                <a:gd name="connsiteY122" fmla="*/ 3010249 h 6239661"/>
                <a:gd name="connsiteX123" fmla="*/ 4816901 w 5187198"/>
                <a:gd name="connsiteY123" fmla="*/ 2488224 h 6239661"/>
                <a:gd name="connsiteX124" fmla="*/ 4797005 w 5187198"/>
                <a:gd name="connsiteY124" fmla="*/ 2424470 h 6239661"/>
                <a:gd name="connsiteX125" fmla="*/ 4774433 w 5187198"/>
                <a:gd name="connsiteY125" fmla="*/ 2361620 h 6239661"/>
                <a:gd name="connsiteX126" fmla="*/ 4752459 w 5187198"/>
                <a:gd name="connsiteY126" fmla="*/ 2298700 h 6239661"/>
                <a:gd name="connsiteX127" fmla="*/ 4728083 w 5187198"/>
                <a:gd name="connsiteY127" fmla="*/ 2236526 h 6239661"/>
                <a:gd name="connsiteX128" fmla="*/ 4704471 w 5187198"/>
                <a:gd name="connsiteY128" fmla="*/ 2174095 h 6239661"/>
                <a:gd name="connsiteX129" fmla="*/ 4678399 w 5187198"/>
                <a:gd name="connsiteY129" fmla="*/ 2112626 h 6239661"/>
                <a:gd name="connsiteX130" fmla="*/ 4652601 w 5187198"/>
                <a:gd name="connsiteY130" fmla="*/ 2050999 h 6239661"/>
                <a:gd name="connsiteX131" fmla="*/ 4624205 w 5187198"/>
                <a:gd name="connsiteY131" fmla="*/ 1990415 h 6239661"/>
                <a:gd name="connsiteX132" fmla="*/ 4595398 w 5187198"/>
                <a:gd name="connsiteY132" fmla="*/ 1930069 h 6239661"/>
                <a:gd name="connsiteX133" fmla="*/ 4563827 w 5187198"/>
                <a:gd name="connsiteY133" fmla="*/ 1870952 h 6239661"/>
                <a:gd name="connsiteX134" fmla="*/ 4531433 w 5187198"/>
                <a:gd name="connsiteY134" fmla="*/ 1812311 h 6239661"/>
                <a:gd name="connsiteX135" fmla="*/ 4523315 w 5187198"/>
                <a:gd name="connsiteY135" fmla="*/ 1797616 h 6239661"/>
                <a:gd name="connsiteX136" fmla="*/ 4514482 w 5187198"/>
                <a:gd name="connsiteY136" fmla="*/ 1783425 h 6239661"/>
                <a:gd name="connsiteX137" fmla="*/ 4496845 w 5187198"/>
                <a:gd name="connsiteY137" fmla="*/ 1754936 h 6239661"/>
                <a:gd name="connsiteX138" fmla="*/ 4461463 w 5187198"/>
                <a:gd name="connsiteY138" fmla="*/ 1697929 h 6239661"/>
                <a:gd name="connsiteX139" fmla="*/ 4452660 w 5187198"/>
                <a:gd name="connsiteY139" fmla="*/ 1683629 h 6239661"/>
                <a:gd name="connsiteX140" fmla="*/ 4443141 w 5187198"/>
                <a:gd name="connsiteY140" fmla="*/ 1669834 h 6239661"/>
                <a:gd name="connsiteX141" fmla="*/ 4424241 w 5187198"/>
                <a:gd name="connsiteY141" fmla="*/ 1642166 h 6239661"/>
                <a:gd name="connsiteX142" fmla="*/ 4346886 w 5187198"/>
                <a:gd name="connsiteY142" fmla="*/ 1532412 h 6239661"/>
                <a:gd name="connsiteX143" fmla="*/ 3985497 w 5187198"/>
                <a:gd name="connsiteY143" fmla="*/ 1134649 h 6239661"/>
                <a:gd name="connsiteX144" fmla="*/ 3545665 w 5187198"/>
                <a:gd name="connsiteY144" fmla="*/ 825877 h 6239661"/>
                <a:gd name="connsiteX145" fmla="*/ 3486190 w 5187198"/>
                <a:gd name="connsiteY145" fmla="*/ 794756 h 6239661"/>
                <a:gd name="connsiteX146" fmla="*/ 3426182 w 5187198"/>
                <a:gd name="connsiteY146" fmla="*/ 764765 h 6239661"/>
                <a:gd name="connsiteX147" fmla="*/ 3365044 w 5187198"/>
                <a:gd name="connsiteY147" fmla="*/ 737255 h 6239661"/>
                <a:gd name="connsiteX148" fmla="*/ 3334529 w 5187198"/>
                <a:gd name="connsiteY148" fmla="*/ 723514 h 6239661"/>
                <a:gd name="connsiteX149" fmla="*/ 3303733 w 5187198"/>
                <a:gd name="connsiteY149" fmla="*/ 710395 h 6239661"/>
                <a:gd name="connsiteX150" fmla="*/ 3179033 w 5187198"/>
                <a:gd name="connsiteY150" fmla="*/ 662259 h 6239661"/>
                <a:gd name="connsiteX151" fmla="*/ 3052408 w 5187198"/>
                <a:gd name="connsiteY151" fmla="*/ 620447 h 6239661"/>
                <a:gd name="connsiteX152" fmla="*/ 2924325 w 5187198"/>
                <a:gd name="connsiteY152" fmla="*/ 584505 h 6239661"/>
                <a:gd name="connsiteX153" fmla="*/ 2859667 w 5187198"/>
                <a:gd name="connsiteY153" fmla="*/ 569266 h 6239661"/>
                <a:gd name="connsiteX154" fmla="*/ 2795226 w 5187198"/>
                <a:gd name="connsiteY154" fmla="*/ 554085 h 6239661"/>
                <a:gd name="connsiteX155" fmla="*/ 2729702 w 5187198"/>
                <a:gd name="connsiteY155" fmla="*/ 540354 h 6239661"/>
                <a:gd name="connsiteX156" fmla="*/ 2663758 w 5187198"/>
                <a:gd name="connsiteY156" fmla="*/ 527322 h 6239661"/>
                <a:gd name="connsiteX157" fmla="*/ 2630927 w 5187198"/>
                <a:gd name="connsiteY157" fmla="*/ 520495 h 6239661"/>
                <a:gd name="connsiteX158" fmla="*/ 2597965 w 5187198"/>
                <a:gd name="connsiteY158" fmla="*/ 515024 h 6239661"/>
                <a:gd name="connsiteX159" fmla="*/ 2532205 w 5187198"/>
                <a:gd name="connsiteY159" fmla="*/ 503895 h 6239661"/>
                <a:gd name="connsiteX160" fmla="*/ 2010064 w 5187198"/>
                <a:gd name="connsiteY160" fmla="*/ 452552 h 6239661"/>
                <a:gd name="connsiteX161" fmla="*/ 1494552 w 5187198"/>
                <a:gd name="connsiteY161" fmla="*/ 485055 h 6239661"/>
                <a:gd name="connsiteX162" fmla="*/ 1366896 w 5187198"/>
                <a:gd name="connsiteY162" fmla="*/ 509389 h 6239661"/>
                <a:gd name="connsiteX163" fmla="*/ 1240175 w 5187198"/>
                <a:gd name="connsiteY163" fmla="*/ 541045 h 6239661"/>
                <a:gd name="connsiteX164" fmla="*/ 1177438 w 5187198"/>
                <a:gd name="connsiteY164" fmla="*/ 560170 h 6239661"/>
                <a:gd name="connsiteX165" fmla="*/ 1145987 w 5187198"/>
                <a:gd name="connsiteY165" fmla="*/ 569826 h 6239661"/>
                <a:gd name="connsiteX166" fmla="*/ 1130315 w 5187198"/>
                <a:gd name="connsiteY166" fmla="*/ 574669 h 6239661"/>
                <a:gd name="connsiteX167" fmla="*/ 1114873 w 5187198"/>
                <a:gd name="connsiteY167" fmla="*/ 580384 h 6239661"/>
                <a:gd name="connsiteX168" fmla="*/ 1052839 w 5187198"/>
                <a:gd name="connsiteY168" fmla="*/ 602943 h 6239661"/>
                <a:gd name="connsiteX169" fmla="*/ 991135 w 5187198"/>
                <a:gd name="connsiteY169" fmla="*/ 626866 h 6239661"/>
                <a:gd name="connsiteX170" fmla="*/ 930179 w 5187198"/>
                <a:gd name="connsiteY170" fmla="*/ 653191 h 6239661"/>
                <a:gd name="connsiteX171" fmla="*/ 869768 w 5187198"/>
                <a:gd name="connsiteY171" fmla="*/ 680937 h 6239661"/>
                <a:gd name="connsiteX172" fmla="*/ 810085 w 5187198"/>
                <a:gd name="connsiteY172" fmla="*/ 710734 h 6239661"/>
                <a:gd name="connsiteX173" fmla="*/ 751220 w 5187198"/>
                <a:gd name="connsiteY173" fmla="*/ 741794 h 6239661"/>
                <a:gd name="connsiteX174" fmla="*/ 532669 w 5187198"/>
                <a:gd name="connsiteY174" fmla="*/ 881688 h 6239661"/>
                <a:gd name="connsiteX175" fmla="*/ 354185 w 5187198"/>
                <a:gd name="connsiteY175" fmla="*/ 1050286 h 6239661"/>
                <a:gd name="connsiteX176" fmla="*/ 315980 w 5187198"/>
                <a:gd name="connsiteY176" fmla="*/ 1098125 h 6239661"/>
                <a:gd name="connsiteX177" fmla="*/ 280345 w 5187198"/>
                <a:gd name="connsiteY177" fmla="*/ 1149782 h 6239661"/>
                <a:gd name="connsiteX178" fmla="*/ 245890 w 5187198"/>
                <a:gd name="connsiteY178" fmla="*/ 1203959 h 6239661"/>
                <a:gd name="connsiteX179" fmla="*/ 212162 w 5187198"/>
                <a:gd name="connsiteY179" fmla="*/ 1260184 h 6239661"/>
                <a:gd name="connsiteX180" fmla="*/ 80716 w 5187198"/>
                <a:gd name="connsiteY180" fmla="*/ 1502476 h 6239661"/>
                <a:gd name="connsiteX181" fmla="*/ 0 w 5187198"/>
                <a:gd name="connsiteY181" fmla="*/ 1648841 h 6239661"/>
                <a:gd name="connsiteX182" fmla="*/ 0 w 5187198"/>
                <a:gd name="connsiteY182" fmla="*/ 954863 h 6239661"/>
                <a:gd name="connsiteX183" fmla="*/ 43491 w 5187198"/>
                <a:gd name="connsiteY183" fmla="*/ 895513 h 6239661"/>
                <a:gd name="connsiteX184" fmla="*/ 93923 w 5187198"/>
                <a:gd name="connsiteY184" fmla="*/ 834489 h 6239661"/>
                <a:gd name="connsiteX185" fmla="*/ 323465 w 5187198"/>
                <a:gd name="connsiteY185" fmla="*/ 617671 h 6239661"/>
                <a:gd name="connsiteX186" fmla="*/ 574777 w 5187198"/>
                <a:gd name="connsiteY186" fmla="*/ 446794 h 6239661"/>
                <a:gd name="connsiteX187" fmla="*/ 638943 w 5187198"/>
                <a:gd name="connsiteY187" fmla="*/ 408925 h 6239661"/>
                <a:gd name="connsiteX188" fmla="*/ 703505 w 5187198"/>
                <a:gd name="connsiteY188" fmla="*/ 371742 h 6239661"/>
                <a:gd name="connsiteX189" fmla="*/ 769262 w 5187198"/>
                <a:gd name="connsiteY189" fmla="*/ 336154 h 6239661"/>
                <a:gd name="connsiteX190" fmla="*/ 835552 w 5187198"/>
                <a:gd name="connsiteY190" fmla="*/ 301173 h 6239661"/>
                <a:gd name="connsiteX191" fmla="*/ 902979 w 5187198"/>
                <a:gd name="connsiteY191" fmla="*/ 268004 h 6239661"/>
                <a:gd name="connsiteX192" fmla="*/ 971127 w 5187198"/>
                <a:gd name="connsiteY192" fmla="*/ 235607 h 6239661"/>
                <a:gd name="connsiteX193" fmla="*/ 988238 w 5187198"/>
                <a:gd name="connsiteY193" fmla="*/ 227556 h 6239661"/>
                <a:gd name="connsiteX194" fmla="*/ 1005744 w 5187198"/>
                <a:gd name="connsiteY194" fmla="*/ 220191 h 6239661"/>
                <a:gd name="connsiteX195" fmla="*/ 1040729 w 5187198"/>
                <a:gd name="connsiteY195" fmla="*/ 205569 h 6239661"/>
                <a:gd name="connsiteX196" fmla="*/ 1110835 w 5187198"/>
                <a:gd name="connsiteY196" fmla="*/ 176248 h 6239661"/>
                <a:gd name="connsiteX197" fmla="*/ 1254256 w 5187198"/>
                <a:gd name="connsiteY197" fmla="*/ 123796 h 6239661"/>
                <a:gd name="connsiteX198" fmla="*/ 1401310 w 5187198"/>
                <a:gd name="connsiteY198" fmla="*/ 79852 h 6239661"/>
                <a:gd name="connsiteX199" fmla="*/ 2011811 w 5187198"/>
                <a:gd name="connsiteY199" fmla="*/ 4 h 623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5187198" h="6239661">
                  <a:moveTo>
                    <a:pt x="2011811" y="4"/>
                  </a:moveTo>
                  <a:cubicBezTo>
                    <a:pt x="2217306" y="120"/>
                    <a:pt x="2420903" y="25925"/>
                    <a:pt x="2617011" y="70590"/>
                  </a:cubicBezTo>
                  <a:lnTo>
                    <a:pt x="2690321" y="88146"/>
                  </a:lnTo>
                  <a:lnTo>
                    <a:pt x="2726863" y="97127"/>
                  </a:lnTo>
                  <a:lnTo>
                    <a:pt x="2762951" y="107375"/>
                  </a:lnTo>
                  <a:lnTo>
                    <a:pt x="2834843" y="128493"/>
                  </a:lnTo>
                  <a:cubicBezTo>
                    <a:pt x="2858788" y="135605"/>
                    <a:pt x="2882632" y="142226"/>
                    <a:pt x="2906574" y="151076"/>
                  </a:cubicBezTo>
                  <a:cubicBezTo>
                    <a:pt x="2954475" y="167852"/>
                    <a:pt x="3002363" y="183813"/>
                    <a:pt x="3049504" y="202124"/>
                  </a:cubicBezTo>
                  <a:lnTo>
                    <a:pt x="3189518" y="260159"/>
                  </a:lnTo>
                  <a:lnTo>
                    <a:pt x="3326048" y="325143"/>
                  </a:lnTo>
                  <a:cubicBezTo>
                    <a:pt x="3370687" y="348464"/>
                    <a:pt x="3414908" y="372485"/>
                    <a:pt x="3459166" y="395936"/>
                  </a:cubicBezTo>
                  <a:cubicBezTo>
                    <a:pt x="3502947" y="420302"/>
                    <a:pt x="3545491" y="447118"/>
                    <a:pt x="3588578" y="472343"/>
                  </a:cubicBezTo>
                  <a:cubicBezTo>
                    <a:pt x="3610346" y="484551"/>
                    <a:pt x="3630797" y="499072"/>
                    <a:pt x="3651864" y="512600"/>
                  </a:cubicBezTo>
                  <a:lnTo>
                    <a:pt x="3714514" y="553499"/>
                  </a:lnTo>
                  <a:cubicBezTo>
                    <a:pt x="3880005" y="664844"/>
                    <a:pt x="4036083" y="788388"/>
                    <a:pt x="4181221" y="922912"/>
                  </a:cubicBezTo>
                  <a:cubicBezTo>
                    <a:pt x="4326221" y="1057515"/>
                    <a:pt x="4461955" y="1202038"/>
                    <a:pt x="4582963" y="1358264"/>
                  </a:cubicBezTo>
                  <a:cubicBezTo>
                    <a:pt x="4614206" y="1396543"/>
                    <a:pt x="4642091" y="1437400"/>
                    <a:pt x="4670721" y="1477644"/>
                  </a:cubicBezTo>
                  <a:cubicBezTo>
                    <a:pt x="4700172" y="1517414"/>
                    <a:pt x="4725864" y="1559538"/>
                    <a:pt x="4752378" y="1601187"/>
                  </a:cubicBezTo>
                  <a:lnTo>
                    <a:pt x="4772168" y="1632456"/>
                  </a:lnTo>
                  <a:lnTo>
                    <a:pt x="4782117" y="1648104"/>
                  </a:lnTo>
                  <a:lnTo>
                    <a:pt x="4791381" y="1664150"/>
                  </a:lnTo>
                  <a:lnTo>
                    <a:pt x="4828190" y="1728379"/>
                  </a:lnTo>
                  <a:cubicBezTo>
                    <a:pt x="4840266" y="1749930"/>
                    <a:pt x="4853470" y="1770740"/>
                    <a:pt x="4864832" y="1792796"/>
                  </a:cubicBezTo>
                  <a:lnTo>
                    <a:pt x="4899201" y="1858342"/>
                  </a:lnTo>
                  <a:cubicBezTo>
                    <a:pt x="4910484" y="1880260"/>
                    <a:pt x="4922532" y="1901920"/>
                    <a:pt x="4933266" y="1924155"/>
                  </a:cubicBezTo>
                  <a:lnTo>
                    <a:pt x="4964403" y="1991384"/>
                  </a:lnTo>
                  <a:cubicBezTo>
                    <a:pt x="4974618" y="2013829"/>
                    <a:pt x="4985323" y="2036171"/>
                    <a:pt x="4995019" y="2058823"/>
                  </a:cubicBezTo>
                  <a:lnTo>
                    <a:pt x="5021999" y="2127723"/>
                  </a:lnTo>
                  <a:lnTo>
                    <a:pt x="5048321" y="2196908"/>
                  </a:lnTo>
                  <a:lnTo>
                    <a:pt x="5070546" y="2267547"/>
                  </a:lnTo>
                  <a:cubicBezTo>
                    <a:pt x="5078054" y="2291004"/>
                    <a:pt x="5085044" y="2314670"/>
                    <a:pt x="5092171" y="2338256"/>
                  </a:cubicBezTo>
                  <a:cubicBezTo>
                    <a:pt x="5098670" y="2362023"/>
                    <a:pt x="5104296" y="2386019"/>
                    <a:pt x="5110305" y="2409886"/>
                  </a:cubicBezTo>
                  <a:cubicBezTo>
                    <a:pt x="5158097" y="2600976"/>
                    <a:pt x="5182068" y="2797044"/>
                    <a:pt x="5186393" y="2992022"/>
                  </a:cubicBezTo>
                  <a:cubicBezTo>
                    <a:pt x="5191013" y="3187195"/>
                    <a:pt x="5175397" y="3380886"/>
                    <a:pt x="5149045" y="3571816"/>
                  </a:cubicBezTo>
                  <a:cubicBezTo>
                    <a:pt x="5141154" y="3619431"/>
                    <a:pt x="5133539" y="3666889"/>
                    <a:pt x="5126572" y="3714520"/>
                  </a:cubicBezTo>
                  <a:cubicBezTo>
                    <a:pt x="5117276" y="3761759"/>
                    <a:pt x="5107793" y="3808831"/>
                    <a:pt x="5099067" y="3856108"/>
                  </a:cubicBezTo>
                  <a:lnTo>
                    <a:pt x="5095699" y="3873868"/>
                  </a:lnTo>
                  <a:lnTo>
                    <a:pt x="5091573" y="3891426"/>
                  </a:lnTo>
                  <a:lnTo>
                    <a:pt x="5083324" y="3926541"/>
                  </a:lnTo>
                  <a:lnTo>
                    <a:pt x="5067256" y="3996889"/>
                  </a:lnTo>
                  <a:cubicBezTo>
                    <a:pt x="5064451" y="4008657"/>
                    <a:pt x="5062244" y="4020353"/>
                    <a:pt x="5059194" y="4032171"/>
                  </a:cubicBezTo>
                  <a:lnTo>
                    <a:pt x="5049522" y="4067833"/>
                  </a:lnTo>
                  <a:lnTo>
                    <a:pt x="5040067" y="4103553"/>
                  </a:lnTo>
                  <a:cubicBezTo>
                    <a:pt x="5036554" y="4115363"/>
                    <a:pt x="5032689" y="4127194"/>
                    <a:pt x="5028960" y="4138946"/>
                  </a:cubicBezTo>
                  <a:cubicBezTo>
                    <a:pt x="4999693" y="4233462"/>
                    <a:pt x="4962869" y="4326764"/>
                    <a:pt x="4917351" y="4417041"/>
                  </a:cubicBezTo>
                  <a:cubicBezTo>
                    <a:pt x="4871860" y="4507209"/>
                    <a:pt x="4817597" y="4594215"/>
                    <a:pt x="4756163" y="4676402"/>
                  </a:cubicBezTo>
                  <a:cubicBezTo>
                    <a:pt x="4632803" y="4840875"/>
                    <a:pt x="4480597" y="4982783"/>
                    <a:pt x="4322493" y="5105604"/>
                  </a:cubicBezTo>
                  <a:cubicBezTo>
                    <a:pt x="4163928" y="5228420"/>
                    <a:pt x="3999564" y="5332640"/>
                    <a:pt x="3840510" y="5429590"/>
                  </a:cubicBezTo>
                  <a:cubicBezTo>
                    <a:pt x="3760954" y="5478172"/>
                    <a:pt x="3682353" y="5524924"/>
                    <a:pt x="3606447" y="5572862"/>
                  </a:cubicBezTo>
                  <a:lnTo>
                    <a:pt x="3488814" y="5647178"/>
                  </a:lnTo>
                  <a:cubicBezTo>
                    <a:pt x="3448270" y="5672597"/>
                    <a:pt x="3407323" y="5697792"/>
                    <a:pt x="3365864" y="5722735"/>
                  </a:cubicBezTo>
                  <a:cubicBezTo>
                    <a:pt x="3200163" y="5822424"/>
                    <a:pt x="3026125" y="5917328"/>
                    <a:pt x="2839486" y="5999120"/>
                  </a:cubicBezTo>
                  <a:cubicBezTo>
                    <a:pt x="2653201" y="6080891"/>
                    <a:pt x="2453560" y="6149344"/>
                    <a:pt x="2242423" y="6192346"/>
                  </a:cubicBezTo>
                  <a:cubicBezTo>
                    <a:pt x="2031719" y="6235463"/>
                    <a:pt x="1808952" y="6251353"/>
                    <a:pt x="1589380" y="6230657"/>
                  </a:cubicBezTo>
                  <a:lnTo>
                    <a:pt x="1548244" y="6226706"/>
                  </a:lnTo>
                  <a:cubicBezTo>
                    <a:pt x="1534528" y="6225117"/>
                    <a:pt x="1520898" y="6223203"/>
                    <a:pt x="1507348" y="6221428"/>
                  </a:cubicBezTo>
                  <a:lnTo>
                    <a:pt x="1466401" y="6215904"/>
                  </a:lnTo>
                  <a:cubicBezTo>
                    <a:pt x="1452772" y="6213991"/>
                    <a:pt x="1439316" y="6211428"/>
                    <a:pt x="1425773" y="6209191"/>
                  </a:cubicBezTo>
                  <a:cubicBezTo>
                    <a:pt x="1398775" y="6204391"/>
                    <a:pt x="1371610" y="6199779"/>
                    <a:pt x="1344960" y="6193681"/>
                  </a:cubicBezTo>
                  <a:cubicBezTo>
                    <a:pt x="1318251" y="6187799"/>
                    <a:pt x="1291260" y="6182538"/>
                    <a:pt x="1265007" y="6175388"/>
                  </a:cubicBezTo>
                  <a:lnTo>
                    <a:pt x="1225415" y="6165243"/>
                  </a:lnTo>
                  <a:cubicBezTo>
                    <a:pt x="1212163" y="6161924"/>
                    <a:pt x="1198939" y="6158496"/>
                    <a:pt x="1186567" y="6154486"/>
                  </a:cubicBezTo>
                  <a:lnTo>
                    <a:pt x="1111158" y="6130918"/>
                  </a:lnTo>
                  <a:lnTo>
                    <a:pt x="1035915" y="6107163"/>
                  </a:lnTo>
                  <a:cubicBezTo>
                    <a:pt x="1010846" y="6099055"/>
                    <a:pt x="986357" y="6088784"/>
                    <a:pt x="961579" y="6079594"/>
                  </a:cubicBezTo>
                  <a:cubicBezTo>
                    <a:pt x="763709" y="6005594"/>
                    <a:pt x="572401" y="5909703"/>
                    <a:pt x="395297" y="5792812"/>
                  </a:cubicBezTo>
                  <a:lnTo>
                    <a:pt x="265239" y="5701511"/>
                  </a:lnTo>
                  <a:cubicBezTo>
                    <a:pt x="254227" y="5694155"/>
                    <a:pt x="244103" y="5685646"/>
                    <a:pt x="233756" y="5677542"/>
                  </a:cubicBezTo>
                  <a:lnTo>
                    <a:pt x="202800" y="5652902"/>
                  </a:lnTo>
                  <a:lnTo>
                    <a:pt x="140918" y="5603515"/>
                  </a:lnTo>
                  <a:cubicBezTo>
                    <a:pt x="130598" y="5595302"/>
                    <a:pt x="120280" y="5587089"/>
                    <a:pt x="110625" y="5578127"/>
                  </a:cubicBezTo>
                  <a:cubicBezTo>
                    <a:pt x="105647" y="5573779"/>
                    <a:pt x="100444" y="5569834"/>
                    <a:pt x="95631" y="5565299"/>
                  </a:cubicBezTo>
                  <a:cubicBezTo>
                    <a:pt x="90955" y="5560684"/>
                    <a:pt x="86505" y="5555666"/>
                    <a:pt x="81966" y="5550973"/>
                  </a:cubicBezTo>
                  <a:lnTo>
                    <a:pt x="27991" y="5493272"/>
                  </a:lnTo>
                  <a:cubicBezTo>
                    <a:pt x="19109" y="5483589"/>
                    <a:pt x="9758" y="5474359"/>
                    <a:pt x="1454" y="5464252"/>
                  </a:cubicBezTo>
                  <a:lnTo>
                    <a:pt x="0" y="5462518"/>
                  </a:lnTo>
                  <a:lnTo>
                    <a:pt x="0" y="4720187"/>
                  </a:lnTo>
                  <a:lnTo>
                    <a:pt x="109684" y="4836724"/>
                  </a:lnTo>
                  <a:cubicBezTo>
                    <a:pt x="173316" y="4897375"/>
                    <a:pt x="239447" y="4954160"/>
                    <a:pt x="306959" y="5007200"/>
                  </a:cubicBezTo>
                  <a:lnTo>
                    <a:pt x="358101" y="5046057"/>
                  </a:lnTo>
                  <a:lnTo>
                    <a:pt x="383328" y="5065684"/>
                  </a:lnTo>
                  <a:cubicBezTo>
                    <a:pt x="391637" y="5072316"/>
                    <a:pt x="400805" y="5077902"/>
                    <a:pt x="409503" y="5083942"/>
                  </a:cubicBezTo>
                  <a:lnTo>
                    <a:pt x="461889" y="5119888"/>
                  </a:lnTo>
                  <a:cubicBezTo>
                    <a:pt x="466184" y="5122893"/>
                    <a:pt x="470616" y="5125820"/>
                    <a:pt x="474883" y="5128933"/>
                  </a:cubicBezTo>
                  <a:cubicBezTo>
                    <a:pt x="478982" y="5132235"/>
                    <a:pt x="482476" y="5136069"/>
                    <a:pt x="486410" y="5139557"/>
                  </a:cubicBezTo>
                  <a:cubicBezTo>
                    <a:pt x="494140" y="5146613"/>
                    <a:pt x="502565" y="5152812"/>
                    <a:pt x="510852" y="5159089"/>
                  </a:cubicBezTo>
                  <a:lnTo>
                    <a:pt x="560653" y="5196893"/>
                  </a:lnTo>
                  <a:lnTo>
                    <a:pt x="585485" y="5215834"/>
                  </a:lnTo>
                  <a:cubicBezTo>
                    <a:pt x="593773" y="5222111"/>
                    <a:pt x="601864" y="5228685"/>
                    <a:pt x="610707" y="5234185"/>
                  </a:cubicBezTo>
                  <a:lnTo>
                    <a:pt x="714768" y="5303103"/>
                  </a:lnTo>
                  <a:cubicBezTo>
                    <a:pt x="856162" y="5390603"/>
                    <a:pt x="1008099" y="5459947"/>
                    <a:pt x="1166634" y="5513322"/>
                  </a:cubicBezTo>
                  <a:cubicBezTo>
                    <a:pt x="1186540" y="5519932"/>
                    <a:pt x="1205774" y="5527751"/>
                    <a:pt x="1225991" y="5533632"/>
                  </a:cubicBezTo>
                  <a:lnTo>
                    <a:pt x="1286680" y="5550705"/>
                  </a:lnTo>
                  <a:lnTo>
                    <a:pt x="1347310" y="5567995"/>
                  </a:lnTo>
                  <a:cubicBezTo>
                    <a:pt x="1357469" y="5571180"/>
                    <a:pt x="1367261" y="5573572"/>
                    <a:pt x="1377002" y="5575719"/>
                  </a:cubicBezTo>
                  <a:lnTo>
                    <a:pt x="1406328" y="5582649"/>
                  </a:lnTo>
                  <a:cubicBezTo>
                    <a:pt x="1425825" y="5587757"/>
                    <a:pt x="1445490" y="5590939"/>
                    <a:pt x="1465060" y="5594909"/>
                  </a:cubicBezTo>
                  <a:cubicBezTo>
                    <a:pt x="1484652" y="5599231"/>
                    <a:pt x="1504324" y="5601952"/>
                    <a:pt x="1523881" y="5605105"/>
                  </a:cubicBezTo>
                  <a:cubicBezTo>
                    <a:pt x="1533660" y="5606682"/>
                    <a:pt x="1543460" y="5608613"/>
                    <a:pt x="1553325" y="5609865"/>
                  </a:cubicBezTo>
                  <a:lnTo>
                    <a:pt x="1582813" y="5613593"/>
                  </a:lnTo>
                  <a:lnTo>
                    <a:pt x="1612301" y="5617321"/>
                  </a:lnTo>
                  <a:lnTo>
                    <a:pt x="1641863" y="5619910"/>
                  </a:lnTo>
                  <a:cubicBezTo>
                    <a:pt x="1799348" y="5633940"/>
                    <a:pt x="1957913" y="5625770"/>
                    <a:pt x="2117508" y="5595156"/>
                  </a:cubicBezTo>
                  <a:cubicBezTo>
                    <a:pt x="2277124" y="5564895"/>
                    <a:pt x="2437004" y="5512449"/>
                    <a:pt x="2597368" y="5447381"/>
                  </a:cubicBezTo>
                  <a:cubicBezTo>
                    <a:pt x="2757791" y="5382096"/>
                    <a:pt x="2918855" y="5304464"/>
                    <a:pt x="3082968" y="5223245"/>
                  </a:cubicBezTo>
                  <a:lnTo>
                    <a:pt x="3334855" y="5097383"/>
                  </a:lnTo>
                  <a:cubicBezTo>
                    <a:pt x="3423528" y="5054142"/>
                    <a:pt x="3511773" y="5013798"/>
                    <a:pt x="3599509" y="4976217"/>
                  </a:cubicBezTo>
                  <a:cubicBezTo>
                    <a:pt x="3774960" y="4900701"/>
                    <a:pt x="3948276" y="4837481"/>
                    <a:pt x="4112002" y="4766359"/>
                  </a:cubicBezTo>
                  <a:cubicBezTo>
                    <a:pt x="4193972" y="4730827"/>
                    <a:pt x="4273429" y="4692997"/>
                    <a:pt x="4348983" y="4649833"/>
                  </a:cubicBezTo>
                  <a:cubicBezTo>
                    <a:pt x="4424508" y="4606778"/>
                    <a:pt x="4496050" y="4558250"/>
                    <a:pt x="4560505" y="4501564"/>
                  </a:cubicBezTo>
                  <a:cubicBezTo>
                    <a:pt x="4625198" y="4445289"/>
                    <a:pt x="4682991" y="4381021"/>
                    <a:pt x="4731963" y="4309870"/>
                  </a:cubicBezTo>
                  <a:cubicBezTo>
                    <a:pt x="4781043" y="4238747"/>
                    <a:pt x="4821275" y="4160848"/>
                    <a:pt x="4852344" y="4078640"/>
                  </a:cubicBezTo>
                  <a:lnTo>
                    <a:pt x="4863972" y="4047790"/>
                  </a:lnTo>
                  <a:lnTo>
                    <a:pt x="4874144" y="4016320"/>
                  </a:lnTo>
                  <a:lnTo>
                    <a:pt x="4884127" y="3984682"/>
                  </a:lnTo>
                  <a:cubicBezTo>
                    <a:pt x="4887242" y="3973925"/>
                    <a:pt x="4889981" y="3962835"/>
                    <a:pt x="4892800" y="3951883"/>
                  </a:cubicBezTo>
                  <a:lnTo>
                    <a:pt x="4909526" y="3886001"/>
                  </a:lnTo>
                  <a:lnTo>
                    <a:pt x="4917687" y="3852948"/>
                  </a:lnTo>
                  <a:lnTo>
                    <a:pt x="4921768" y="3836422"/>
                  </a:lnTo>
                  <a:lnTo>
                    <a:pt x="4924845" y="3819742"/>
                  </a:lnTo>
                  <a:cubicBezTo>
                    <a:pt x="4933092" y="3775120"/>
                    <a:pt x="4941231" y="3730469"/>
                    <a:pt x="4948230" y="3685744"/>
                  </a:cubicBezTo>
                  <a:cubicBezTo>
                    <a:pt x="4953579" y="3640694"/>
                    <a:pt x="4958249" y="3595577"/>
                    <a:pt x="4962782" y="3550540"/>
                  </a:cubicBezTo>
                  <a:cubicBezTo>
                    <a:pt x="4976580" y="3369692"/>
                    <a:pt x="4965812" y="3187942"/>
                    <a:pt x="4939468" y="3010249"/>
                  </a:cubicBezTo>
                  <a:cubicBezTo>
                    <a:pt x="4912965" y="2832281"/>
                    <a:pt x="4870237" y="2658196"/>
                    <a:pt x="4816901" y="2488224"/>
                  </a:cubicBezTo>
                  <a:cubicBezTo>
                    <a:pt x="4810197" y="2466954"/>
                    <a:pt x="4803984" y="2445582"/>
                    <a:pt x="4797005" y="2424470"/>
                  </a:cubicBezTo>
                  <a:cubicBezTo>
                    <a:pt x="4789399" y="2403537"/>
                    <a:pt x="4781686" y="2382574"/>
                    <a:pt x="4774433" y="2361620"/>
                  </a:cubicBezTo>
                  <a:lnTo>
                    <a:pt x="4752459" y="2298700"/>
                  </a:lnTo>
                  <a:lnTo>
                    <a:pt x="4728083" y="2236526"/>
                  </a:lnTo>
                  <a:cubicBezTo>
                    <a:pt x="4719957" y="2215802"/>
                    <a:pt x="4712352" y="2194869"/>
                    <a:pt x="4704471" y="2174095"/>
                  </a:cubicBezTo>
                  <a:lnTo>
                    <a:pt x="4678399" y="2112626"/>
                  </a:lnTo>
                  <a:lnTo>
                    <a:pt x="4652601" y="2050999"/>
                  </a:lnTo>
                  <a:cubicBezTo>
                    <a:pt x="4643711" y="2030533"/>
                    <a:pt x="4633616" y="2010672"/>
                    <a:pt x="4624205" y="1990415"/>
                  </a:cubicBezTo>
                  <a:lnTo>
                    <a:pt x="4595398" y="1930069"/>
                  </a:lnTo>
                  <a:cubicBezTo>
                    <a:pt x="4585714" y="1909969"/>
                    <a:pt x="4574413" y="1890713"/>
                    <a:pt x="4563827" y="1870952"/>
                  </a:cubicBezTo>
                  <a:lnTo>
                    <a:pt x="4531433" y="1812311"/>
                  </a:lnTo>
                  <a:lnTo>
                    <a:pt x="4523315" y="1797616"/>
                  </a:lnTo>
                  <a:lnTo>
                    <a:pt x="4514482" y="1783425"/>
                  </a:lnTo>
                  <a:lnTo>
                    <a:pt x="4496845" y="1754936"/>
                  </a:lnTo>
                  <a:lnTo>
                    <a:pt x="4461463" y="1697929"/>
                  </a:lnTo>
                  <a:lnTo>
                    <a:pt x="4452660" y="1683629"/>
                  </a:lnTo>
                  <a:lnTo>
                    <a:pt x="4443141" y="1669834"/>
                  </a:lnTo>
                  <a:lnTo>
                    <a:pt x="4424241" y="1642166"/>
                  </a:lnTo>
                  <a:cubicBezTo>
                    <a:pt x="4399005" y="1605265"/>
                    <a:pt x="4374512" y="1567751"/>
                    <a:pt x="4346886" y="1532412"/>
                  </a:cubicBezTo>
                  <a:cubicBezTo>
                    <a:pt x="4240477" y="1388328"/>
                    <a:pt x="4120362" y="1253437"/>
                    <a:pt x="3985497" y="1134649"/>
                  </a:cubicBezTo>
                  <a:cubicBezTo>
                    <a:pt x="3850799" y="1015675"/>
                    <a:pt x="3702920" y="911715"/>
                    <a:pt x="3545665" y="825877"/>
                  </a:cubicBezTo>
                  <a:lnTo>
                    <a:pt x="3486190" y="794756"/>
                  </a:lnTo>
                  <a:cubicBezTo>
                    <a:pt x="3466181" y="784640"/>
                    <a:pt x="3446893" y="773560"/>
                    <a:pt x="3426182" y="764765"/>
                  </a:cubicBezTo>
                  <a:lnTo>
                    <a:pt x="3365044" y="737255"/>
                  </a:lnTo>
                  <a:lnTo>
                    <a:pt x="3334529" y="723514"/>
                  </a:lnTo>
                  <a:cubicBezTo>
                    <a:pt x="3324394" y="718943"/>
                    <a:pt x="3314287" y="714265"/>
                    <a:pt x="3303733" y="710395"/>
                  </a:cubicBezTo>
                  <a:cubicBezTo>
                    <a:pt x="3262013" y="694346"/>
                    <a:pt x="3220711" y="677599"/>
                    <a:pt x="3179033" y="662259"/>
                  </a:cubicBezTo>
                  <a:lnTo>
                    <a:pt x="3052408" y="620447"/>
                  </a:lnTo>
                  <a:lnTo>
                    <a:pt x="2924325" y="584505"/>
                  </a:lnTo>
                  <a:cubicBezTo>
                    <a:pt x="2903106" y="578471"/>
                    <a:pt x="2881119" y="574434"/>
                    <a:pt x="2859667" y="569266"/>
                  </a:cubicBezTo>
                  <a:lnTo>
                    <a:pt x="2795226" y="554085"/>
                  </a:lnTo>
                  <a:cubicBezTo>
                    <a:pt x="2774078" y="548652"/>
                    <a:pt x="2751709" y="544744"/>
                    <a:pt x="2729702" y="540354"/>
                  </a:cubicBezTo>
                  <a:lnTo>
                    <a:pt x="2663758" y="527322"/>
                  </a:lnTo>
                  <a:lnTo>
                    <a:pt x="2630927" y="520495"/>
                  </a:lnTo>
                  <a:lnTo>
                    <a:pt x="2597965" y="515024"/>
                  </a:lnTo>
                  <a:cubicBezTo>
                    <a:pt x="2575970" y="511449"/>
                    <a:pt x="2554112" y="507795"/>
                    <a:pt x="2532205" y="503895"/>
                  </a:cubicBezTo>
                  <a:cubicBezTo>
                    <a:pt x="2357016" y="475037"/>
                    <a:pt x="2182954" y="456682"/>
                    <a:pt x="2010064" y="452552"/>
                  </a:cubicBezTo>
                  <a:cubicBezTo>
                    <a:pt x="1837255" y="448558"/>
                    <a:pt x="1665388" y="457916"/>
                    <a:pt x="1494552" y="485055"/>
                  </a:cubicBezTo>
                  <a:cubicBezTo>
                    <a:pt x="1452133" y="492816"/>
                    <a:pt x="1409569" y="501117"/>
                    <a:pt x="1366896" y="509389"/>
                  </a:cubicBezTo>
                  <a:cubicBezTo>
                    <a:pt x="1324862" y="520035"/>
                    <a:pt x="1282333" y="529505"/>
                    <a:pt x="1240175" y="541045"/>
                  </a:cubicBezTo>
                  <a:lnTo>
                    <a:pt x="1177438" y="560170"/>
                  </a:lnTo>
                  <a:lnTo>
                    <a:pt x="1145987" y="569826"/>
                  </a:lnTo>
                  <a:lnTo>
                    <a:pt x="1130315" y="574669"/>
                  </a:lnTo>
                  <a:lnTo>
                    <a:pt x="1114873" y="580384"/>
                  </a:lnTo>
                  <a:lnTo>
                    <a:pt x="1052839" y="602943"/>
                  </a:lnTo>
                  <a:cubicBezTo>
                    <a:pt x="1032151" y="610499"/>
                    <a:pt x="1011255" y="617535"/>
                    <a:pt x="991135" y="626866"/>
                  </a:cubicBezTo>
                  <a:lnTo>
                    <a:pt x="930179" y="653191"/>
                  </a:lnTo>
                  <a:cubicBezTo>
                    <a:pt x="909850" y="662002"/>
                    <a:pt x="889443" y="670676"/>
                    <a:pt x="869768" y="680937"/>
                  </a:cubicBezTo>
                  <a:lnTo>
                    <a:pt x="810085" y="710734"/>
                  </a:lnTo>
                  <a:cubicBezTo>
                    <a:pt x="790331" y="720859"/>
                    <a:pt x="770124" y="730514"/>
                    <a:pt x="751220" y="741794"/>
                  </a:cubicBezTo>
                  <a:cubicBezTo>
                    <a:pt x="673929" y="784955"/>
                    <a:pt x="598827" y="830326"/>
                    <a:pt x="532669" y="881688"/>
                  </a:cubicBezTo>
                  <a:cubicBezTo>
                    <a:pt x="464226" y="931625"/>
                    <a:pt x="406969" y="988270"/>
                    <a:pt x="354185" y="1050286"/>
                  </a:cubicBezTo>
                  <a:lnTo>
                    <a:pt x="315980" y="1098125"/>
                  </a:lnTo>
                  <a:lnTo>
                    <a:pt x="280345" y="1149782"/>
                  </a:lnTo>
                  <a:cubicBezTo>
                    <a:pt x="268144" y="1166335"/>
                    <a:pt x="257438" y="1185955"/>
                    <a:pt x="245890" y="1203959"/>
                  </a:cubicBezTo>
                  <a:cubicBezTo>
                    <a:pt x="234552" y="1222481"/>
                    <a:pt x="223171" y="1240298"/>
                    <a:pt x="212162" y="1260184"/>
                  </a:cubicBezTo>
                  <a:cubicBezTo>
                    <a:pt x="168299" y="1337574"/>
                    <a:pt x="125055" y="1419360"/>
                    <a:pt x="80716" y="1502476"/>
                  </a:cubicBezTo>
                  <a:lnTo>
                    <a:pt x="0" y="1648841"/>
                  </a:lnTo>
                  <a:lnTo>
                    <a:pt x="0" y="954863"/>
                  </a:lnTo>
                  <a:lnTo>
                    <a:pt x="43491" y="895513"/>
                  </a:lnTo>
                  <a:cubicBezTo>
                    <a:pt x="59888" y="874984"/>
                    <a:pt x="77014" y="854766"/>
                    <a:pt x="93923" y="834489"/>
                  </a:cubicBezTo>
                  <a:cubicBezTo>
                    <a:pt x="163245" y="754880"/>
                    <a:pt x="240806" y="679565"/>
                    <a:pt x="323465" y="617671"/>
                  </a:cubicBezTo>
                  <a:cubicBezTo>
                    <a:pt x="405002" y="553042"/>
                    <a:pt x="490132" y="499230"/>
                    <a:pt x="574777" y="446794"/>
                  </a:cubicBezTo>
                  <a:cubicBezTo>
                    <a:pt x="595733" y="433050"/>
                    <a:pt x="617442" y="421248"/>
                    <a:pt x="638943" y="408925"/>
                  </a:cubicBezTo>
                  <a:lnTo>
                    <a:pt x="703505" y="371742"/>
                  </a:lnTo>
                  <a:cubicBezTo>
                    <a:pt x="724798" y="358900"/>
                    <a:pt x="747120" y="347842"/>
                    <a:pt x="769262" y="336154"/>
                  </a:cubicBezTo>
                  <a:lnTo>
                    <a:pt x="835552" y="301173"/>
                  </a:lnTo>
                  <a:cubicBezTo>
                    <a:pt x="857427" y="289183"/>
                    <a:pt x="880470" y="278896"/>
                    <a:pt x="902979" y="268004"/>
                  </a:cubicBezTo>
                  <a:lnTo>
                    <a:pt x="971127" y="235607"/>
                  </a:lnTo>
                  <a:lnTo>
                    <a:pt x="988238" y="227556"/>
                  </a:lnTo>
                  <a:lnTo>
                    <a:pt x="1005744" y="220191"/>
                  </a:lnTo>
                  <a:lnTo>
                    <a:pt x="1040729" y="205569"/>
                  </a:lnTo>
                  <a:lnTo>
                    <a:pt x="1110835" y="176248"/>
                  </a:lnTo>
                  <a:cubicBezTo>
                    <a:pt x="1157999" y="157703"/>
                    <a:pt x="1206322" y="141323"/>
                    <a:pt x="1254256" y="123796"/>
                  </a:cubicBezTo>
                  <a:cubicBezTo>
                    <a:pt x="1302938" y="108671"/>
                    <a:pt x="1352074" y="94017"/>
                    <a:pt x="1401310" y="79852"/>
                  </a:cubicBezTo>
                  <a:cubicBezTo>
                    <a:pt x="1599497" y="26774"/>
                    <a:pt x="1806373" y="-329"/>
                    <a:pt x="2011811" y="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06AC5DCC-C3CC-4FD5-AD4E-13A1BE5F7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297400"/>
              <a:ext cx="5215811" cy="6107388"/>
            </a:xfrm>
            <a:custGeom>
              <a:avLst/>
              <a:gdLst>
                <a:gd name="connsiteX0" fmla="*/ 1869139 w 5215811"/>
                <a:gd name="connsiteY0" fmla="*/ 9 h 6107388"/>
                <a:gd name="connsiteX1" fmla="*/ 2791149 w 5215811"/>
                <a:gd name="connsiteY1" fmla="*/ 130229 h 6107388"/>
                <a:gd name="connsiteX2" fmla="*/ 4760307 w 5215811"/>
                <a:gd name="connsiteY2" fmla="*/ 1608408 h 6107388"/>
                <a:gd name="connsiteX3" fmla="*/ 5108574 w 5215811"/>
                <a:gd name="connsiteY3" fmla="*/ 4050383 h 6107388"/>
                <a:gd name="connsiteX4" fmla="*/ 3434916 w 5215811"/>
                <a:gd name="connsiteY4" fmla="*/ 5503134 h 6107388"/>
                <a:gd name="connsiteX5" fmla="*/ 1137841 w 5215811"/>
                <a:gd name="connsiteY5" fmla="*/ 6033968 h 6107388"/>
                <a:gd name="connsiteX6" fmla="*/ 217555 w 5215811"/>
                <a:gd name="connsiteY6" fmla="*/ 5598945 h 6107388"/>
                <a:gd name="connsiteX7" fmla="*/ 0 w 5215811"/>
                <a:gd name="connsiteY7" fmla="*/ 5419622 h 6107388"/>
                <a:gd name="connsiteX8" fmla="*/ 0 w 5215811"/>
                <a:gd name="connsiteY8" fmla="*/ 4571683 h 6107388"/>
                <a:gd name="connsiteX9" fmla="*/ 18056 w 5215811"/>
                <a:gd name="connsiteY9" fmla="*/ 4599282 h 6107388"/>
                <a:gd name="connsiteX10" fmla="*/ 358324 w 5215811"/>
                <a:gd name="connsiteY10" fmla="*/ 4988154 h 6107388"/>
                <a:gd name="connsiteX11" fmla="*/ 1282741 w 5215811"/>
                <a:gd name="connsiteY11" fmla="*/ 5493193 h 6107388"/>
                <a:gd name="connsiteX12" fmla="*/ 2172794 w 5215811"/>
                <a:gd name="connsiteY12" fmla="*/ 5470630 h 6107388"/>
                <a:gd name="connsiteX13" fmla="*/ 3146893 w 5215811"/>
                <a:gd name="connsiteY13" fmla="*/ 5016296 h 6107388"/>
                <a:gd name="connsiteX14" fmla="*/ 3574114 w 5215811"/>
                <a:gd name="connsiteY14" fmla="*/ 4791124 h 6107388"/>
                <a:gd name="connsiteX15" fmla="*/ 4244948 w 5215811"/>
                <a:gd name="connsiteY15" fmla="*/ 4392664 h 6107388"/>
                <a:gd name="connsiteX16" fmla="*/ 4556385 w 5215811"/>
                <a:gd name="connsiteY16" fmla="*/ 3902656 h 6107388"/>
                <a:gd name="connsiteX17" fmla="*/ 4616354 w 5215811"/>
                <a:gd name="connsiteY17" fmla="*/ 2851680 h 6107388"/>
                <a:gd name="connsiteX18" fmla="*/ 4269266 w 5215811"/>
                <a:gd name="connsiteY18" fmla="*/ 1889625 h 6107388"/>
                <a:gd name="connsiteX19" fmla="*/ 2645976 w 5215811"/>
                <a:gd name="connsiteY19" fmla="*/ 671162 h 6107388"/>
                <a:gd name="connsiteX20" fmla="*/ 1648930 w 5215811"/>
                <a:gd name="connsiteY20" fmla="*/ 573017 h 6107388"/>
                <a:gd name="connsiteX21" fmla="*/ 771768 w 5215811"/>
                <a:gd name="connsiteY21" fmla="*/ 865882 h 6107388"/>
                <a:gd name="connsiteX22" fmla="*/ 433617 w 5215811"/>
                <a:gd name="connsiteY22" fmla="*/ 1119441 h 6107388"/>
                <a:gd name="connsiteX23" fmla="*/ 200571 w 5215811"/>
                <a:gd name="connsiteY23" fmla="*/ 1486480 h 6107388"/>
                <a:gd name="connsiteX24" fmla="*/ 47077 w 5215811"/>
                <a:gd name="connsiteY24" fmla="*/ 1753604 h 6107388"/>
                <a:gd name="connsiteX25" fmla="*/ 0 w 5215811"/>
                <a:gd name="connsiteY25" fmla="*/ 1831655 h 6107388"/>
                <a:gd name="connsiteX26" fmla="*/ 0 w 5215811"/>
                <a:gd name="connsiteY26" fmla="*/ 751112 h 6107388"/>
                <a:gd name="connsiteX27" fmla="*/ 6994 w 5215811"/>
                <a:gd name="connsiteY27" fmla="*/ 742614 h 6107388"/>
                <a:gd name="connsiteX28" fmla="*/ 484047 w 5215811"/>
                <a:gd name="connsiteY28" fmla="*/ 378777 h 6107388"/>
                <a:gd name="connsiteX29" fmla="*/ 1869139 w 5215811"/>
                <a:gd name="connsiteY29" fmla="*/ 9 h 6107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5811" h="6107388">
                  <a:moveTo>
                    <a:pt x="1869139" y="9"/>
                  </a:moveTo>
                  <a:cubicBezTo>
                    <a:pt x="2160924" y="-706"/>
                    <a:pt x="2465752" y="43039"/>
                    <a:pt x="2791149" y="130229"/>
                  </a:cubicBezTo>
                  <a:cubicBezTo>
                    <a:pt x="3651198" y="360678"/>
                    <a:pt x="4339884" y="907924"/>
                    <a:pt x="4760307" y="1608408"/>
                  </a:cubicBezTo>
                  <a:cubicBezTo>
                    <a:pt x="5188180" y="2321320"/>
                    <a:pt x="5338357" y="3192822"/>
                    <a:pt x="5108574" y="4050383"/>
                  </a:cubicBezTo>
                  <a:cubicBezTo>
                    <a:pt x="4880820" y="4900373"/>
                    <a:pt x="4152841" y="5098512"/>
                    <a:pt x="3434916" y="5503134"/>
                  </a:cubicBezTo>
                  <a:cubicBezTo>
                    <a:pt x="2717099" y="5907783"/>
                    <a:pt x="2005568" y="6266474"/>
                    <a:pt x="1137841" y="6033968"/>
                  </a:cubicBezTo>
                  <a:cubicBezTo>
                    <a:pt x="783079" y="5938910"/>
                    <a:pt x="479573" y="5790114"/>
                    <a:pt x="217555" y="5598945"/>
                  </a:cubicBezTo>
                  <a:lnTo>
                    <a:pt x="0" y="5419622"/>
                  </a:lnTo>
                  <a:lnTo>
                    <a:pt x="0" y="4571683"/>
                  </a:lnTo>
                  <a:lnTo>
                    <a:pt x="18056" y="4599282"/>
                  </a:lnTo>
                  <a:cubicBezTo>
                    <a:pt x="124071" y="4746782"/>
                    <a:pt x="237002" y="4875718"/>
                    <a:pt x="358324" y="4988154"/>
                  </a:cubicBezTo>
                  <a:cubicBezTo>
                    <a:pt x="621323" y="5231809"/>
                    <a:pt x="923667" y="5396979"/>
                    <a:pt x="1282741" y="5493193"/>
                  </a:cubicBezTo>
                  <a:cubicBezTo>
                    <a:pt x="1573894" y="5571207"/>
                    <a:pt x="1856732" y="5563878"/>
                    <a:pt x="2172794" y="5470630"/>
                  </a:cubicBezTo>
                  <a:cubicBezTo>
                    <a:pt x="2498985" y="5374183"/>
                    <a:pt x="2832844" y="5193315"/>
                    <a:pt x="3146893" y="5016296"/>
                  </a:cubicBezTo>
                  <a:cubicBezTo>
                    <a:pt x="3293538" y="4933641"/>
                    <a:pt x="3436182" y="4861160"/>
                    <a:pt x="3574114" y="4791124"/>
                  </a:cubicBezTo>
                  <a:cubicBezTo>
                    <a:pt x="3841238" y="4655550"/>
                    <a:pt x="4071901" y="4538375"/>
                    <a:pt x="4244948" y="4392664"/>
                  </a:cubicBezTo>
                  <a:cubicBezTo>
                    <a:pt x="4405844" y="4257259"/>
                    <a:pt x="4501845" y="4106204"/>
                    <a:pt x="4556385" y="3902656"/>
                  </a:cubicBezTo>
                  <a:cubicBezTo>
                    <a:pt x="4649063" y="3556776"/>
                    <a:pt x="4669271" y="3203187"/>
                    <a:pt x="4616354" y="2851680"/>
                  </a:cubicBezTo>
                  <a:cubicBezTo>
                    <a:pt x="4565198" y="2511774"/>
                    <a:pt x="4448474" y="2188147"/>
                    <a:pt x="4269266" y="1889625"/>
                  </a:cubicBezTo>
                  <a:cubicBezTo>
                    <a:pt x="3907781" y="1287586"/>
                    <a:pt x="3331245" y="854780"/>
                    <a:pt x="2645976" y="671162"/>
                  </a:cubicBezTo>
                  <a:cubicBezTo>
                    <a:pt x="2278249" y="572630"/>
                    <a:pt x="1952074" y="540526"/>
                    <a:pt x="1648930" y="573017"/>
                  </a:cubicBezTo>
                  <a:cubicBezTo>
                    <a:pt x="1351746" y="604901"/>
                    <a:pt x="1064785" y="700731"/>
                    <a:pt x="771768" y="865882"/>
                  </a:cubicBezTo>
                  <a:cubicBezTo>
                    <a:pt x="568061" y="980657"/>
                    <a:pt x="486465" y="1058486"/>
                    <a:pt x="433617" y="1119441"/>
                  </a:cubicBezTo>
                  <a:cubicBezTo>
                    <a:pt x="358307" y="1206256"/>
                    <a:pt x="292149" y="1323808"/>
                    <a:pt x="200571" y="1486480"/>
                  </a:cubicBezTo>
                  <a:cubicBezTo>
                    <a:pt x="156644" y="1564432"/>
                    <a:pt x="106654" y="1653214"/>
                    <a:pt x="47077" y="1753604"/>
                  </a:cubicBezTo>
                  <a:lnTo>
                    <a:pt x="0" y="1831655"/>
                  </a:lnTo>
                  <a:lnTo>
                    <a:pt x="0" y="751112"/>
                  </a:lnTo>
                  <a:lnTo>
                    <a:pt x="6994" y="742614"/>
                  </a:lnTo>
                  <a:cubicBezTo>
                    <a:pt x="117721" y="617683"/>
                    <a:pt x="259696" y="505222"/>
                    <a:pt x="484047" y="378777"/>
                  </a:cubicBezTo>
                  <a:cubicBezTo>
                    <a:pt x="932751" y="125890"/>
                    <a:pt x="1382831" y="1200"/>
                    <a:pt x="1869139" y="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5" name="Freeform: Shape 14">
              <a:extLst>
                <a:ext uri="{FF2B5EF4-FFF2-40B4-BE49-F238E27FC236}">
                  <a16:creationId xmlns:a16="http://schemas.microsoft.com/office/drawing/2014/main" id="{4BBCC2F4-EFA7-4AF4-B538-AC4022D90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1" y="319367"/>
              <a:ext cx="5217956" cy="6100079"/>
            </a:xfrm>
            <a:custGeom>
              <a:avLst/>
              <a:gdLst>
                <a:gd name="connsiteX0" fmla="*/ 1951393 w 5217956"/>
                <a:gd name="connsiteY0" fmla="*/ 82 h 6100079"/>
                <a:gd name="connsiteX1" fmla="*/ 2855177 w 5217956"/>
                <a:gd name="connsiteY1" fmla="*/ 125419 h 6100079"/>
                <a:gd name="connsiteX2" fmla="*/ 4779341 w 5217956"/>
                <a:gd name="connsiteY2" fmla="*/ 1591542 h 6100079"/>
                <a:gd name="connsiteX3" fmla="*/ 5108573 w 5217956"/>
                <a:gd name="connsiteY3" fmla="*/ 4028416 h 6100079"/>
                <a:gd name="connsiteX4" fmla="*/ 3459358 w 5217956"/>
                <a:gd name="connsiteY4" fmla="*/ 5487716 h 6100079"/>
                <a:gd name="connsiteX5" fmla="*/ 1203274 w 5217956"/>
                <a:gd name="connsiteY5" fmla="*/ 6029534 h 6100079"/>
                <a:gd name="connsiteX6" fmla="*/ 59920 w 5217956"/>
                <a:gd name="connsiteY6" fmla="*/ 5396467 h 6100079"/>
                <a:gd name="connsiteX7" fmla="*/ 0 w 5217956"/>
                <a:gd name="connsiteY7" fmla="*/ 5333382 h 6100079"/>
                <a:gd name="connsiteX8" fmla="*/ 0 w 5217956"/>
                <a:gd name="connsiteY8" fmla="*/ 4205833 h 6100079"/>
                <a:gd name="connsiteX9" fmla="*/ 58036 w 5217956"/>
                <a:gd name="connsiteY9" fmla="*/ 4310048 h 6100079"/>
                <a:gd name="connsiteX10" fmla="*/ 520779 w 5217956"/>
                <a:gd name="connsiteY10" fmla="*/ 4907591 h 6100079"/>
                <a:gd name="connsiteX11" fmla="*/ 1377154 w 5217956"/>
                <a:gd name="connsiteY11" fmla="*/ 5380604 h 6100079"/>
                <a:gd name="connsiteX12" fmla="*/ 3123340 w 5217956"/>
                <a:gd name="connsiteY12" fmla="*/ 4905715 h 6100079"/>
                <a:gd name="connsiteX13" fmla="*/ 3547863 w 5217956"/>
                <a:gd name="connsiteY13" fmla="*/ 4676342 h 6100079"/>
                <a:gd name="connsiteX14" fmla="*/ 4186753 w 5217956"/>
                <a:gd name="connsiteY14" fmla="*/ 4289376 h 6100079"/>
                <a:gd name="connsiteX15" fmla="*/ 4459565 w 5217956"/>
                <a:gd name="connsiteY15" fmla="*/ 3854399 h 6100079"/>
                <a:gd name="connsiteX16" fmla="*/ 4521015 w 5217956"/>
                <a:gd name="connsiteY16" fmla="*/ 2849377 h 6100079"/>
                <a:gd name="connsiteX17" fmla="*/ 4199723 w 5217956"/>
                <a:gd name="connsiteY17" fmla="*/ 1931213 h 6100079"/>
                <a:gd name="connsiteX18" fmla="*/ 2681217 w 5217956"/>
                <a:gd name="connsiteY18" fmla="*/ 774211 h 6100079"/>
                <a:gd name="connsiteX19" fmla="*/ 926547 w 5217956"/>
                <a:gd name="connsiteY19" fmla="*/ 967112 h 6100079"/>
                <a:gd name="connsiteX20" fmla="*/ 622677 w 5217956"/>
                <a:gd name="connsiteY20" fmla="*/ 1197863 h 6100079"/>
                <a:gd name="connsiteX21" fmla="*/ 404892 w 5217956"/>
                <a:gd name="connsiteY21" fmla="*/ 1547314 h 6100079"/>
                <a:gd name="connsiteX22" fmla="*/ 40135 w 5217956"/>
                <a:gd name="connsiteY22" fmla="*/ 2159090 h 6100079"/>
                <a:gd name="connsiteX23" fmla="*/ 0 w 5217956"/>
                <a:gd name="connsiteY23" fmla="*/ 2219367 h 6100079"/>
                <a:gd name="connsiteX24" fmla="*/ 0 w 5217956"/>
                <a:gd name="connsiteY24" fmla="*/ 915659 h 6100079"/>
                <a:gd name="connsiteX25" fmla="*/ 58609 w 5217956"/>
                <a:gd name="connsiteY25" fmla="*/ 828051 h 6100079"/>
                <a:gd name="connsiteX26" fmla="*/ 590688 w 5217956"/>
                <a:gd name="connsiteY26" fmla="*/ 385385 h 6100079"/>
                <a:gd name="connsiteX27" fmla="*/ 1951393 w 5217956"/>
                <a:gd name="connsiteY27"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217956" h="6100079">
                  <a:moveTo>
                    <a:pt x="1951393" y="82"/>
                  </a:moveTo>
                  <a:cubicBezTo>
                    <a:pt x="2237631" y="-2119"/>
                    <a:pt x="2536431" y="40011"/>
                    <a:pt x="2855177" y="125419"/>
                  </a:cubicBezTo>
                  <a:cubicBezTo>
                    <a:pt x="3697704" y="351173"/>
                    <a:pt x="4370490" y="894159"/>
                    <a:pt x="4779341" y="1591542"/>
                  </a:cubicBezTo>
                  <a:cubicBezTo>
                    <a:pt x="5195534" y="2301324"/>
                    <a:pt x="5338356" y="3170855"/>
                    <a:pt x="5108573" y="4028416"/>
                  </a:cubicBezTo>
                  <a:cubicBezTo>
                    <a:pt x="4880819" y="4878406"/>
                    <a:pt x="4165603" y="5079965"/>
                    <a:pt x="3459358" y="5487716"/>
                  </a:cubicBezTo>
                  <a:cubicBezTo>
                    <a:pt x="2753114" y="5895466"/>
                    <a:pt x="2053264" y="6257288"/>
                    <a:pt x="1203274" y="6029534"/>
                  </a:cubicBezTo>
                  <a:cubicBezTo>
                    <a:pt x="739884" y="5905369"/>
                    <a:pt x="366399" y="5685345"/>
                    <a:pt x="59920" y="5396467"/>
                  </a:cubicBezTo>
                  <a:lnTo>
                    <a:pt x="0" y="5333382"/>
                  </a:lnTo>
                  <a:lnTo>
                    <a:pt x="0" y="4205833"/>
                  </a:lnTo>
                  <a:lnTo>
                    <a:pt x="58036" y="4310048"/>
                  </a:lnTo>
                  <a:cubicBezTo>
                    <a:pt x="197935" y="4550245"/>
                    <a:pt x="350594" y="4747142"/>
                    <a:pt x="520779" y="4907591"/>
                  </a:cubicBezTo>
                  <a:cubicBezTo>
                    <a:pt x="763600" y="5136565"/>
                    <a:pt x="1043821" y="5291288"/>
                    <a:pt x="1377154" y="5380604"/>
                  </a:cubicBezTo>
                  <a:cubicBezTo>
                    <a:pt x="1963029" y="5537589"/>
                    <a:pt x="2470519" y="5282804"/>
                    <a:pt x="3123340" y="4905715"/>
                  </a:cubicBezTo>
                  <a:cubicBezTo>
                    <a:pt x="3269800" y="4821157"/>
                    <a:pt x="3411134" y="4747512"/>
                    <a:pt x="3547863" y="4676342"/>
                  </a:cubicBezTo>
                  <a:cubicBezTo>
                    <a:pt x="3804497" y="4542710"/>
                    <a:pt x="4026085" y="4427393"/>
                    <a:pt x="4186753" y="4289376"/>
                  </a:cubicBezTo>
                  <a:cubicBezTo>
                    <a:pt x="4329009" y="4167293"/>
                    <a:pt x="4410589" y="4037181"/>
                    <a:pt x="4459565" y="3854399"/>
                  </a:cubicBezTo>
                  <a:cubicBezTo>
                    <a:pt x="4548302" y="3523229"/>
                    <a:pt x="4568981" y="3185183"/>
                    <a:pt x="4521015" y="2849377"/>
                  </a:cubicBezTo>
                  <a:cubicBezTo>
                    <a:pt x="4474709" y="2524680"/>
                    <a:pt x="4366564" y="2215756"/>
                    <a:pt x="4199723" y="1931213"/>
                  </a:cubicBezTo>
                  <a:cubicBezTo>
                    <a:pt x="3863270" y="1357325"/>
                    <a:pt x="3323982" y="946439"/>
                    <a:pt x="2681217" y="774211"/>
                  </a:cubicBezTo>
                  <a:cubicBezTo>
                    <a:pt x="2001139" y="591984"/>
                    <a:pt x="1476322" y="649699"/>
                    <a:pt x="926547" y="967112"/>
                  </a:cubicBezTo>
                  <a:cubicBezTo>
                    <a:pt x="740730" y="1074393"/>
                    <a:pt x="668642" y="1143989"/>
                    <a:pt x="622677" y="1197863"/>
                  </a:cubicBezTo>
                  <a:cubicBezTo>
                    <a:pt x="555599" y="1276450"/>
                    <a:pt x="492360" y="1390031"/>
                    <a:pt x="404892" y="1547314"/>
                  </a:cubicBezTo>
                  <a:cubicBezTo>
                    <a:pt x="317047" y="1705133"/>
                    <a:pt x="204816" y="1906756"/>
                    <a:pt x="40135" y="2159090"/>
                  </a:cubicBezTo>
                  <a:lnTo>
                    <a:pt x="0" y="2219367"/>
                  </a:lnTo>
                  <a:lnTo>
                    <a:pt x="0" y="915659"/>
                  </a:lnTo>
                  <a:lnTo>
                    <a:pt x="58609" y="828051"/>
                  </a:lnTo>
                  <a:cubicBezTo>
                    <a:pt x="177453" y="670481"/>
                    <a:pt x="325846" y="538291"/>
                    <a:pt x="590688" y="385385"/>
                  </a:cubicBezTo>
                  <a:cubicBezTo>
                    <a:pt x="1032158" y="130559"/>
                    <a:pt x="1474329" y="3750"/>
                    <a:pt x="1951393"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Freeform: Shape 15">
              <a:extLst>
                <a:ext uri="{FF2B5EF4-FFF2-40B4-BE49-F238E27FC236}">
                  <a16:creationId xmlns:a16="http://schemas.microsoft.com/office/drawing/2014/main" id="{2A9D1364-B6A3-44CB-9FBA-C528F0CE90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9220" y="319367"/>
              <a:ext cx="5217957" cy="6100079"/>
            </a:xfrm>
            <a:custGeom>
              <a:avLst/>
              <a:gdLst>
                <a:gd name="connsiteX0" fmla="*/ 1951394 w 5217957"/>
                <a:gd name="connsiteY0" fmla="*/ 82 h 6100079"/>
                <a:gd name="connsiteX1" fmla="*/ 2855178 w 5217957"/>
                <a:gd name="connsiteY1" fmla="*/ 125419 h 6100079"/>
                <a:gd name="connsiteX2" fmla="*/ 4779341 w 5217957"/>
                <a:gd name="connsiteY2" fmla="*/ 1591542 h 6100079"/>
                <a:gd name="connsiteX3" fmla="*/ 5108574 w 5217957"/>
                <a:gd name="connsiteY3" fmla="*/ 4028416 h 6100079"/>
                <a:gd name="connsiteX4" fmla="*/ 3459359 w 5217957"/>
                <a:gd name="connsiteY4" fmla="*/ 5487716 h 6100079"/>
                <a:gd name="connsiteX5" fmla="*/ 1203275 w 5217957"/>
                <a:gd name="connsiteY5" fmla="*/ 6029534 h 6100079"/>
                <a:gd name="connsiteX6" fmla="*/ 59921 w 5217957"/>
                <a:gd name="connsiteY6" fmla="*/ 5396467 h 6100079"/>
                <a:gd name="connsiteX7" fmla="*/ 0 w 5217957"/>
                <a:gd name="connsiteY7" fmla="*/ 5333381 h 6100079"/>
                <a:gd name="connsiteX8" fmla="*/ 0 w 5217957"/>
                <a:gd name="connsiteY8" fmla="*/ 4427327 h 6100079"/>
                <a:gd name="connsiteX9" fmla="*/ 112056 w 5217957"/>
                <a:gd name="connsiteY9" fmla="*/ 4602502 h 6100079"/>
                <a:gd name="connsiteX10" fmla="*/ 443875 w 5217957"/>
                <a:gd name="connsiteY10" fmla="*/ 4989110 h 6100079"/>
                <a:gd name="connsiteX11" fmla="*/ 1348175 w 5217957"/>
                <a:gd name="connsiteY11" fmla="*/ 5488759 h 6100079"/>
                <a:gd name="connsiteX12" fmla="*/ 2221463 w 5217957"/>
                <a:gd name="connsiteY12" fmla="*/ 5461704 h 6100079"/>
                <a:gd name="connsiteX13" fmla="*/ 3179339 w 5217957"/>
                <a:gd name="connsiteY13" fmla="*/ 5003023 h 6100079"/>
                <a:gd name="connsiteX14" fmla="*/ 3599638 w 5217957"/>
                <a:gd name="connsiteY14" fmla="*/ 4775996 h 6100079"/>
                <a:gd name="connsiteX15" fmla="*/ 4259765 w 5217957"/>
                <a:gd name="connsiteY15" fmla="*/ 4374667 h 6100079"/>
                <a:gd name="connsiteX16" fmla="*/ 4567742 w 5217957"/>
                <a:gd name="connsiteY16" fmla="*/ 3883732 h 6100079"/>
                <a:gd name="connsiteX17" fmla="*/ 4631929 w 5217957"/>
                <a:gd name="connsiteY17" fmla="*/ 2833886 h 6100079"/>
                <a:gd name="connsiteX18" fmla="*/ 4296412 w 5217957"/>
                <a:gd name="connsiteY18" fmla="*/ 1874932 h 6100079"/>
                <a:gd name="connsiteX19" fmla="*/ 2710219 w 5217957"/>
                <a:gd name="connsiteY19" fmla="*/ 666410 h 6100079"/>
                <a:gd name="connsiteX20" fmla="*/ 1732642 w 5217957"/>
                <a:gd name="connsiteY20" fmla="*/ 573480 h 6100079"/>
                <a:gd name="connsiteX21" fmla="*/ 870621 w 5217957"/>
                <a:gd name="connsiteY21" fmla="*/ 870402 h 6100079"/>
                <a:gd name="connsiteX22" fmla="*/ 537555 w 5217957"/>
                <a:gd name="connsiteY22" fmla="*/ 1125324 h 6100079"/>
                <a:gd name="connsiteX23" fmla="*/ 306995 w 5217957"/>
                <a:gd name="connsiteY23" fmla="*/ 1493030 h 6100079"/>
                <a:gd name="connsiteX24" fmla="*/ 23579 w 5217957"/>
                <a:gd name="connsiteY24" fmla="*/ 1977465 h 6100079"/>
                <a:gd name="connsiteX25" fmla="*/ 0 w 5217957"/>
                <a:gd name="connsiteY25" fmla="*/ 2014291 h 6100079"/>
                <a:gd name="connsiteX26" fmla="*/ 0 w 5217957"/>
                <a:gd name="connsiteY26" fmla="*/ 915660 h 6100079"/>
                <a:gd name="connsiteX27" fmla="*/ 58609 w 5217957"/>
                <a:gd name="connsiteY27" fmla="*/ 828051 h 6100079"/>
                <a:gd name="connsiteX28" fmla="*/ 590689 w 5217957"/>
                <a:gd name="connsiteY28" fmla="*/ 385385 h 6100079"/>
                <a:gd name="connsiteX29" fmla="*/ 1951394 w 5217957"/>
                <a:gd name="connsiteY29" fmla="*/ 82 h 6100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217957" h="6100079">
                  <a:moveTo>
                    <a:pt x="1951394" y="82"/>
                  </a:moveTo>
                  <a:cubicBezTo>
                    <a:pt x="2237632" y="-2119"/>
                    <a:pt x="2536431" y="40011"/>
                    <a:pt x="2855178" y="125419"/>
                  </a:cubicBezTo>
                  <a:cubicBezTo>
                    <a:pt x="3697704" y="351173"/>
                    <a:pt x="4370491" y="894159"/>
                    <a:pt x="4779341" y="1591542"/>
                  </a:cubicBezTo>
                  <a:cubicBezTo>
                    <a:pt x="5195535" y="2301324"/>
                    <a:pt x="5338357" y="3170855"/>
                    <a:pt x="5108574" y="4028416"/>
                  </a:cubicBezTo>
                  <a:cubicBezTo>
                    <a:pt x="4880820" y="4878406"/>
                    <a:pt x="4165604" y="5079965"/>
                    <a:pt x="3459359" y="5487716"/>
                  </a:cubicBezTo>
                  <a:cubicBezTo>
                    <a:pt x="2753115" y="5895466"/>
                    <a:pt x="2053265" y="6257288"/>
                    <a:pt x="1203275" y="6029534"/>
                  </a:cubicBezTo>
                  <a:cubicBezTo>
                    <a:pt x="739885" y="5905369"/>
                    <a:pt x="366400" y="5685345"/>
                    <a:pt x="59921" y="5396467"/>
                  </a:cubicBezTo>
                  <a:lnTo>
                    <a:pt x="0" y="5333381"/>
                  </a:lnTo>
                  <a:lnTo>
                    <a:pt x="0" y="4427327"/>
                  </a:lnTo>
                  <a:lnTo>
                    <a:pt x="112056" y="4602502"/>
                  </a:lnTo>
                  <a:cubicBezTo>
                    <a:pt x="215300" y="4749260"/>
                    <a:pt x="325419" y="4877443"/>
                    <a:pt x="443875" y="4989110"/>
                  </a:cubicBezTo>
                  <a:cubicBezTo>
                    <a:pt x="700709" y="5231113"/>
                    <a:pt x="996455" y="5394516"/>
                    <a:pt x="1348175" y="5488759"/>
                  </a:cubicBezTo>
                  <a:cubicBezTo>
                    <a:pt x="1633379" y="5565179"/>
                    <a:pt x="1910917" y="5556430"/>
                    <a:pt x="2221463" y="5461704"/>
                  </a:cubicBezTo>
                  <a:cubicBezTo>
                    <a:pt x="2541923" y="5363721"/>
                    <a:pt x="2870374" y="5181404"/>
                    <a:pt x="3179339" y="5003023"/>
                  </a:cubicBezTo>
                  <a:cubicBezTo>
                    <a:pt x="3323713" y="4919760"/>
                    <a:pt x="3463978" y="4846641"/>
                    <a:pt x="3599638" y="4775996"/>
                  </a:cubicBezTo>
                  <a:cubicBezTo>
                    <a:pt x="3862436" y="4639263"/>
                    <a:pt x="4089314" y="4521074"/>
                    <a:pt x="4259765" y="4374667"/>
                  </a:cubicBezTo>
                  <a:cubicBezTo>
                    <a:pt x="4418282" y="4238625"/>
                    <a:pt x="4513201" y="4087280"/>
                    <a:pt x="4567742" y="3883732"/>
                  </a:cubicBezTo>
                  <a:cubicBezTo>
                    <a:pt x="4660420" y="3537853"/>
                    <a:pt x="4682033" y="3184640"/>
                    <a:pt x="4631929" y="2833886"/>
                  </a:cubicBezTo>
                  <a:cubicBezTo>
                    <a:pt x="4583584" y="2494734"/>
                    <a:pt x="4470646" y="2172121"/>
                    <a:pt x="4296412" y="1874932"/>
                  </a:cubicBezTo>
                  <a:cubicBezTo>
                    <a:pt x="3944879" y="1275559"/>
                    <a:pt x="3381537" y="846289"/>
                    <a:pt x="2710219" y="666410"/>
                  </a:cubicBezTo>
                  <a:cubicBezTo>
                    <a:pt x="2349955" y="569877"/>
                    <a:pt x="2030161" y="539483"/>
                    <a:pt x="1732642" y="573480"/>
                  </a:cubicBezTo>
                  <a:cubicBezTo>
                    <a:pt x="1440866" y="606814"/>
                    <a:pt x="1158880" y="703976"/>
                    <a:pt x="870621" y="870402"/>
                  </a:cubicBezTo>
                  <a:cubicBezTo>
                    <a:pt x="670160" y="986048"/>
                    <a:pt x="589753" y="1064195"/>
                    <a:pt x="537555" y="1125324"/>
                  </a:cubicBezTo>
                  <a:cubicBezTo>
                    <a:pt x="463218" y="1212400"/>
                    <a:pt x="397708" y="1330125"/>
                    <a:pt x="306995" y="1493030"/>
                  </a:cubicBezTo>
                  <a:cubicBezTo>
                    <a:pt x="234596" y="1623167"/>
                    <a:pt x="145436" y="1783409"/>
                    <a:pt x="23579" y="1977465"/>
                  </a:cubicBezTo>
                  <a:lnTo>
                    <a:pt x="0" y="2014291"/>
                  </a:lnTo>
                  <a:lnTo>
                    <a:pt x="0" y="915660"/>
                  </a:lnTo>
                  <a:lnTo>
                    <a:pt x="58609" y="828051"/>
                  </a:lnTo>
                  <a:cubicBezTo>
                    <a:pt x="177453" y="670481"/>
                    <a:pt x="325847" y="538291"/>
                    <a:pt x="590689" y="385385"/>
                  </a:cubicBezTo>
                  <a:cubicBezTo>
                    <a:pt x="1032159" y="130559"/>
                    <a:pt x="1474330" y="3750"/>
                    <a:pt x="1951394" y="8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10A252C0-9C80-5EBC-54EA-4A88B20AFD61}"/>
              </a:ext>
            </a:extLst>
          </p:cNvPr>
          <p:cNvSpPr>
            <a:spLocks noGrp="1"/>
          </p:cNvSpPr>
          <p:nvPr>
            <p:ph idx="1"/>
          </p:nvPr>
        </p:nvSpPr>
        <p:spPr>
          <a:xfrm>
            <a:off x="4519246" y="1750520"/>
            <a:ext cx="7089165" cy="4911961"/>
          </a:xfrm>
        </p:spPr>
        <p:txBody>
          <a:bodyPr anchor="ctr">
            <a:normAutofit/>
          </a:bodyPr>
          <a:lstStyle/>
          <a:p>
            <a:pPr marL="228600" marR="0" lvl="0" indent="-228600" algn="l" defTabSz="914400" rtl="0" eaLnBrk="1" fontAlgn="auto" latinLnBrk="0" hangingPunct="1">
              <a:lnSpc>
                <a:spcPct val="90000"/>
              </a:lnSpc>
              <a:spcBef>
                <a:spcPts val="1000"/>
              </a:spcBef>
              <a:spcAft>
                <a:spcPts val="800"/>
              </a:spcAft>
              <a:buClrTx/>
              <a:buSzTx/>
              <a:buFont typeface="Arial" panose="020B0604020202020204" pitchFamily="34" charset="0"/>
              <a:buChar char="•"/>
              <a:tabLst/>
              <a:defRPr/>
            </a:pPr>
            <a:r>
              <a:rPr kumimoji="0" lang="en-GB" sz="2800" b="1" i="1" u="none" strike="noStrike" kern="1200" cap="none" spc="0" normalizeH="0" baseline="0" noProof="0" dirty="0">
                <a:ln>
                  <a:noFill/>
                </a:ln>
                <a:solidFill>
                  <a:srgbClr val="7030A0"/>
                </a:solidFill>
                <a:effectLst/>
                <a:uLnTx/>
                <a:uFillTx/>
                <a:latin typeface="Calibri" panose="020F0502020204030204" pitchFamily="34" charset="0"/>
                <a:ea typeface="+mn-ea"/>
                <a:cs typeface="Times New Roman" panose="02020603050405020304" pitchFamily="18" charset="0"/>
              </a:rPr>
              <a:t>More explicit visibility across all areas of commissioned services, use of the HNB and the provision in place in local areas.  </a:t>
            </a:r>
          </a:p>
          <a:p>
            <a:pPr marL="228600" marR="0" lvl="0" indent="-228600" algn="l" defTabSz="914400" rtl="0" eaLnBrk="1" fontAlgn="auto" latinLnBrk="0" hangingPunct="1">
              <a:lnSpc>
                <a:spcPct val="90000"/>
              </a:lnSpc>
              <a:spcBef>
                <a:spcPts val="1000"/>
              </a:spcBef>
              <a:spcAft>
                <a:spcPts val="800"/>
              </a:spcAft>
              <a:buClrTx/>
              <a:buSzTx/>
              <a:buFont typeface="Arial" panose="020B0604020202020204" pitchFamily="34" charset="0"/>
              <a:buChar char="•"/>
              <a:tabLst/>
              <a:defRPr/>
            </a:pPr>
            <a:r>
              <a:rPr lang="en-GB" b="1" i="1" dirty="0">
                <a:solidFill>
                  <a:srgbClr val="7030A0"/>
                </a:solidFill>
                <a:latin typeface="Calibri" panose="020F0502020204030204" pitchFamily="34" charset="0"/>
                <a:cs typeface="Times New Roman" panose="02020603050405020304" pitchFamily="18" charset="0"/>
              </a:rPr>
              <a:t>The national</a:t>
            </a:r>
            <a:r>
              <a:rPr kumimoji="0" lang="en-GB" sz="2800" b="1" i="1" u="none" strike="noStrike" kern="1200" cap="none" spc="0" normalizeH="0" baseline="0" noProof="0" dirty="0">
                <a:ln>
                  <a:noFill/>
                </a:ln>
                <a:solidFill>
                  <a:srgbClr val="7030A0"/>
                </a:solidFill>
                <a:effectLst/>
                <a:uLnTx/>
                <a:uFillTx/>
                <a:latin typeface="Calibri" panose="020F0502020204030204" pitchFamily="34" charset="0"/>
                <a:ea typeface="+mn-ea"/>
                <a:cs typeface="Times New Roman" panose="02020603050405020304" pitchFamily="18" charset="0"/>
              </a:rPr>
              <a:t> standards will set out the full range of appropriate types of  support and placements for meeting different needs. </a:t>
            </a:r>
            <a:endParaRPr lang="en-GB" b="1" i="1" dirty="0">
              <a:solidFill>
                <a:srgbClr val="7030A0"/>
              </a:solidFill>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800"/>
              </a:spcAft>
              <a:buClrTx/>
              <a:buSzTx/>
              <a:buFont typeface="Arial" panose="020B0604020202020204" pitchFamily="34" charset="0"/>
              <a:buChar char="•"/>
              <a:tabLst/>
              <a:defRPr/>
            </a:pPr>
            <a:r>
              <a:rPr kumimoji="0" lang="en-GB" sz="2800" b="1" i="1" u="none" strike="noStrike" kern="1200" cap="none" spc="0" normalizeH="0" baseline="0" noProof="0" dirty="0">
                <a:ln>
                  <a:noFill/>
                </a:ln>
                <a:solidFill>
                  <a:srgbClr val="7030A0"/>
                </a:solidFill>
                <a:effectLst/>
                <a:uLnTx/>
                <a:uFillTx/>
                <a:latin typeface="Calibri" panose="020F0502020204030204" pitchFamily="34" charset="0"/>
                <a:ea typeface="+mn-ea"/>
                <a:cs typeface="Times New Roman" panose="02020603050405020304" pitchFamily="18" charset="0"/>
              </a:rPr>
              <a:t>This can be an  opportunity to review service, identify any gaps, consider how to do things  differently, raise your profile.</a:t>
            </a:r>
          </a:p>
          <a:p>
            <a:pPr>
              <a:lnSpc>
                <a:spcPct val="70000"/>
              </a:lnSpc>
              <a:spcAft>
                <a:spcPts val="800"/>
              </a:spcAft>
            </a:pPr>
            <a:endParaRPr lang="en-GB" sz="3000" dirty="0">
              <a:solidFill>
                <a:srgbClr val="7030A0"/>
              </a:solidFill>
              <a:latin typeface="Calibri" panose="020F0502020204030204" pitchFamily="34" charset="0"/>
              <a:cs typeface="Times New Roman" panose="02020603050405020304" pitchFamily="18" charset="0"/>
            </a:endParaRPr>
          </a:p>
        </p:txBody>
      </p:sp>
      <p:sp>
        <p:nvSpPr>
          <p:cNvPr id="6" name="Title 5">
            <a:extLst>
              <a:ext uri="{FF2B5EF4-FFF2-40B4-BE49-F238E27FC236}">
                <a16:creationId xmlns:a16="http://schemas.microsoft.com/office/drawing/2014/main" id="{1AE7FE1A-7ABE-62B0-0159-FF9EC1A05233}"/>
              </a:ext>
            </a:extLst>
          </p:cNvPr>
          <p:cNvSpPr>
            <a:spLocks noGrp="1"/>
          </p:cNvSpPr>
          <p:nvPr>
            <p:ph type="title"/>
          </p:nvPr>
        </p:nvSpPr>
        <p:spPr>
          <a:xfrm>
            <a:off x="217457" y="505702"/>
            <a:ext cx="3950097" cy="5332390"/>
          </a:xfrm>
        </p:spPr>
        <p:txBody>
          <a:bodyPr>
            <a:normAutofit/>
          </a:bodyPr>
          <a:lstStyle/>
          <a:p>
            <a:r>
              <a:rPr lang="en-GB" sz="4900" b="1" dirty="0">
                <a:solidFill>
                  <a:srgbClr val="7030A0"/>
                </a:solidFill>
                <a:latin typeface="Calibri" panose="020F0502020204030204" pitchFamily="34" charset="0"/>
                <a:cs typeface="Times New Roman" panose="02020603050405020304" pitchFamily="18" charset="0"/>
              </a:rPr>
              <a:t>Opportunities</a:t>
            </a:r>
            <a:r>
              <a:rPr lang="en-GB" sz="4800" dirty="0"/>
              <a:t> </a:t>
            </a:r>
          </a:p>
        </p:txBody>
      </p:sp>
      <p:sp>
        <p:nvSpPr>
          <p:cNvPr id="4" name="TextBox 3">
            <a:extLst>
              <a:ext uri="{FF2B5EF4-FFF2-40B4-BE49-F238E27FC236}">
                <a16:creationId xmlns:a16="http://schemas.microsoft.com/office/drawing/2014/main" id="{D4910251-7C36-4CE8-25D8-0ACF4E16BB08}"/>
              </a:ext>
            </a:extLst>
          </p:cNvPr>
          <p:cNvSpPr txBox="1"/>
          <p:nvPr/>
        </p:nvSpPr>
        <p:spPr>
          <a:xfrm>
            <a:off x="386863" y="180860"/>
            <a:ext cx="11243410" cy="1569660"/>
          </a:xfrm>
          <a:prstGeom prst="rect">
            <a:avLst/>
          </a:prstGeom>
          <a:noFill/>
        </p:spPr>
        <p:txBody>
          <a:bodyPr wrap="square">
            <a:spAutoFit/>
          </a:bodyPr>
          <a:lstStyle/>
          <a:p>
            <a:pPr algn="ctr"/>
            <a:r>
              <a:rPr kumimoji="0" lang="en-GB" sz="4800" b="1" i="0" u="none" strike="noStrike" kern="1200" cap="none" spc="0" normalizeH="0" baseline="0" noProof="0" dirty="0">
                <a:ln>
                  <a:noFill/>
                </a:ln>
                <a:solidFill>
                  <a:srgbClr val="7030A0"/>
                </a:solidFill>
                <a:effectLst/>
                <a:uLnTx/>
                <a:uFillTx/>
                <a:latin typeface="Calibri Light" panose="020F0302020204030204"/>
                <a:ea typeface="+mj-ea"/>
                <a:cs typeface="+mj-cs"/>
              </a:rPr>
              <a:t>Local Inclusion Plans (LIP),  Local Skills Improvement Plans (LSIPs) &amp; SEFs.</a:t>
            </a:r>
            <a:endParaRPr lang="en-GB" dirty="0"/>
          </a:p>
        </p:txBody>
      </p:sp>
    </p:spTree>
    <p:extLst>
      <p:ext uri="{BB962C8B-B14F-4D97-AF65-F5344CB8AC3E}">
        <p14:creationId xmlns:p14="http://schemas.microsoft.com/office/powerpoint/2010/main" val="364929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4A6836E-C603-43CB-9DA7-89D8E3FA38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96007DD-F9BF-4F0F-B8C6-C514B28419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2" name="Title 1">
            <a:extLst>
              <a:ext uri="{FF2B5EF4-FFF2-40B4-BE49-F238E27FC236}">
                <a16:creationId xmlns:a16="http://schemas.microsoft.com/office/drawing/2014/main" id="{593AAD7A-3E18-5947-7440-BFCB217D733A}"/>
              </a:ext>
            </a:extLst>
          </p:cNvPr>
          <p:cNvSpPr>
            <a:spLocks noGrp="1"/>
          </p:cNvSpPr>
          <p:nvPr>
            <p:ph type="ctrTitle"/>
          </p:nvPr>
        </p:nvSpPr>
        <p:spPr>
          <a:xfrm>
            <a:off x="689447" y="174756"/>
            <a:ext cx="10684151" cy="1044526"/>
          </a:xfrm>
        </p:spPr>
        <p:txBody>
          <a:bodyPr anchor="b">
            <a:noAutofit/>
          </a:bodyPr>
          <a:lstStyle/>
          <a:p>
            <a:r>
              <a:rPr lang="en-GB" sz="7200" b="1" dirty="0">
                <a:solidFill>
                  <a:srgbClr val="7030A0"/>
                </a:solidFill>
              </a:rPr>
              <a:t>Final words</a:t>
            </a:r>
          </a:p>
        </p:txBody>
      </p:sp>
      <p:sp>
        <p:nvSpPr>
          <p:cNvPr id="3" name="Subtitle 2">
            <a:extLst>
              <a:ext uri="{FF2B5EF4-FFF2-40B4-BE49-F238E27FC236}">
                <a16:creationId xmlns:a16="http://schemas.microsoft.com/office/drawing/2014/main" id="{681BCFD8-99D3-BE79-A4C4-17779452C218}"/>
              </a:ext>
            </a:extLst>
          </p:cNvPr>
          <p:cNvSpPr>
            <a:spLocks noGrp="1"/>
          </p:cNvSpPr>
          <p:nvPr>
            <p:ph type="subTitle" idx="1"/>
          </p:nvPr>
        </p:nvSpPr>
        <p:spPr>
          <a:xfrm>
            <a:off x="949569" y="1394036"/>
            <a:ext cx="10163908" cy="5130522"/>
          </a:xfrm>
        </p:spPr>
        <p:txBody>
          <a:bodyPr anchor="t">
            <a:normAutofit/>
          </a:bodyPr>
          <a:lstStyle/>
          <a:p>
            <a:r>
              <a:rPr lang="en-GB" sz="4000" dirty="0">
                <a:solidFill>
                  <a:srgbClr val="7030A0"/>
                </a:solidFill>
              </a:rPr>
              <a:t>Policy does not change YOU  or,</a:t>
            </a:r>
          </a:p>
          <a:p>
            <a:r>
              <a:rPr lang="en-GB" sz="4000" dirty="0">
                <a:solidFill>
                  <a:srgbClr val="7030A0"/>
                </a:solidFill>
              </a:rPr>
              <a:t> the support YOU offer to children, young people and their families. </a:t>
            </a:r>
          </a:p>
          <a:p>
            <a:pPr algn="l"/>
            <a:endParaRPr lang="en-GB" sz="4800" dirty="0">
              <a:solidFill>
                <a:srgbClr val="7030A0"/>
              </a:solidFill>
            </a:endParaRPr>
          </a:p>
          <a:p>
            <a:pPr>
              <a:lnSpc>
                <a:spcPct val="100000"/>
              </a:lnSpc>
            </a:pPr>
            <a:r>
              <a:rPr lang="en-GB" sz="4800" i="1" dirty="0">
                <a:solidFill>
                  <a:srgbClr val="7030A0"/>
                </a:solidFill>
              </a:rPr>
              <a:t>The impact you make </a:t>
            </a:r>
            <a:r>
              <a:rPr lang="en-GB" sz="4800" b="1" i="1" dirty="0">
                <a:solidFill>
                  <a:srgbClr val="7030A0"/>
                </a:solidFill>
              </a:rPr>
              <a:t>today</a:t>
            </a:r>
            <a:r>
              <a:rPr lang="en-GB" sz="4800" i="1" dirty="0">
                <a:solidFill>
                  <a:srgbClr val="7030A0"/>
                </a:solidFill>
              </a:rPr>
              <a:t>, makes a difference  on their </a:t>
            </a:r>
            <a:r>
              <a:rPr lang="en-GB" sz="4800" b="1" i="1" dirty="0">
                <a:solidFill>
                  <a:srgbClr val="7030A0"/>
                </a:solidFill>
              </a:rPr>
              <a:t>tomorrows</a:t>
            </a:r>
            <a:r>
              <a:rPr lang="en-GB" sz="4800" i="1" dirty="0">
                <a:solidFill>
                  <a:srgbClr val="7030A0"/>
                </a:solidFill>
              </a:rPr>
              <a:t>.</a:t>
            </a:r>
          </a:p>
        </p:txBody>
      </p:sp>
      <p:grpSp>
        <p:nvGrpSpPr>
          <p:cNvPr id="12" name="Group 11">
            <a:extLst>
              <a:ext uri="{FF2B5EF4-FFF2-40B4-BE49-F238E27FC236}">
                <a16:creationId xmlns:a16="http://schemas.microsoft.com/office/drawing/2014/main" id="{8A0FAFCA-5C96-453B-83B7-A9AEF7F1896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867135" y="0"/>
            <a:ext cx="4324865" cy="2641149"/>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4A0F84AE-A24D-4353-B1BA-BD80DAA385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F093259-3E74-43A1-944B-B106C8105E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AAA28A35-1E54-4054-BB95-42FAFA13A9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BA3A17F-F3BD-4B94-9CC8-006700210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CD0398DD-AD75-4E2B-A3C6-35073082A8B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456265" y="3658536"/>
            <a:ext cx="3655725" cy="2743201"/>
            <a:chOff x="-305" y="-1"/>
            <a:chExt cx="3832880" cy="2876136"/>
          </a:xfrm>
        </p:grpSpPr>
        <p:sp>
          <p:nvSpPr>
            <p:cNvPr id="19" name="Freeform: Shape 18">
              <a:extLst>
                <a:ext uri="{FF2B5EF4-FFF2-40B4-BE49-F238E27FC236}">
                  <a16:creationId xmlns:a16="http://schemas.microsoft.com/office/drawing/2014/main" id="{03E4F247-A844-4CD1-A37E-B7EA0DA2DB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2387B1B-D4D3-493F-8D7A-C7A89DBD4A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3404477-1F13-4859-84DA-12A303AC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1B8C62FD-B708-4F00-80BB-1250C60119E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26823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1546</TotalTime>
  <Words>882</Words>
  <Application>Microsoft Office PowerPoint</Application>
  <PresentationFormat>Widescreen</PresentationFormat>
  <Paragraphs>55</Paragraphs>
  <Slides>9</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DfE Green Paper, the Improvement Plan and Local Area SEND Inspections.  to Challenges and Opportunities </vt:lpstr>
      <vt:lpstr>The Improvement Plan - Smoke and mirrors  or an opportunity?  </vt:lpstr>
      <vt:lpstr>The Improvement Plan - Smoke and mirrors  or an opportunity?  </vt:lpstr>
      <vt:lpstr>The Improvement Plan - Smoke and mirrors  or an opportunity?  </vt:lpstr>
      <vt:lpstr>Opportunities </vt:lpstr>
      <vt:lpstr>Opportunities </vt:lpstr>
      <vt:lpstr>Local Inclusion Plans (LIP),  Local Skills Improvement Plans (LSIPs) &amp; Area SEND Inspection.</vt:lpstr>
      <vt:lpstr>Opportunities </vt:lpstr>
      <vt:lpstr>Final words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DfE Green Paper, the Improvement Plan and Local Area SEND Inspections.  to Challenges and Opportunities</dc:title>
  <dc:creator>Flanagan, Karen</dc:creator>
  <cp:lastModifiedBy>Lindsey Rousseau</cp:lastModifiedBy>
  <cp:revision>2</cp:revision>
  <dcterms:created xsi:type="dcterms:W3CDTF">2023-04-18T06:29:30Z</dcterms:created>
  <dcterms:modified xsi:type="dcterms:W3CDTF">2023-04-19T08:23:07Z</dcterms:modified>
</cp:coreProperties>
</file>