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8"/>
  </p:notesMasterIdLst>
  <p:handoutMasterIdLst>
    <p:handoutMasterId r:id="rId29"/>
  </p:handoutMasterIdLst>
  <p:sldIdLst>
    <p:sldId id="272" r:id="rId5"/>
    <p:sldId id="375" r:id="rId6"/>
    <p:sldId id="388" r:id="rId7"/>
    <p:sldId id="320" r:id="rId8"/>
    <p:sldId id="330" r:id="rId9"/>
    <p:sldId id="365" r:id="rId10"/>
    <p:sldId id="380" r:id="rId11"/>
    <p:sldId id="369" r:id="rId12"/>
    <p:sldId id="372" r:id="rId13"/>
    <p:sldId id="374" r:id="rId14"/>
    <p:sldId id="389" r:id="rId15"/>
    <p:sldId id="334" r:id="rId16"/>
    <p:sldId id="353" r:id="rId17"/>
    <p:sldId id="331" r:id="rId18"/>
    <p:sldId id="332" r:id="rId19"/>
    <p:sldId id="382" r:id="rId20"/>
    <p:sldId id="383" r:id="rId21"/>
    <p:sldId id="384" r:id="rId22"/>
    <p:sldId id="385" r:id="rId23"/>
    <p:sldId id="386" r:id="rId24"/>
    <p:sldId id="376" r:id="rId25"/>
    <p:sldId id="368" r:id="rId26"/>
    <p:sldId id="337" r:id="rId27"/>
  </p:sldIdLst>
  <p:sldSz cx="9144000" cy="6858000" type="screen4x3"/>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18">
          <p15:clr>
            <a:srgbClr val="A4A3A4"/>
          </p15:clr>
        </p15:guide>
        <p15:guide id="2" orient="horz" pos="1842">
          <p15:clr>
            <a:srgbClr val="A4A3A4"/>
          </p15:clr>
        </p15:guide>
        <p15:guide id="3" orient="horz" pos="3702">
          <p15:clr>
            <a:srgbClr val="A4A3A4"/>
          </p15:clr>
        </p15:guide>
        <p15:guide id="4" orient="horz" pos="1026">
          <p15:clr>
            <a:srgbClr val="A4A3A4"/>
          </p15:clr>
        </p15:guide>
        <p15:guide id="5" orient="horz" pos="210">
          <p15:clr>
            <a:srgbClr val="A4A3A4"/>
          </p15:clr>
        </p15:guide>
        <p15:guide id="6" orient="horz" pos="754">
          <p15:clr>
            <a:srgbClr val="A4A3A4"/>
          </p15:clr>
        </p15:guide>
        <p15:guide id="7" orient="horz" pos="3748">
          <p15:clr>
            <a:srgbClr val="A4A3A4"/>
          </p15:clr>
        </p15:guide>
        <p15:guide id="8" pos="431">
          <p15:clr>
            <a:srgbClr val="A4A3A4"/>
          </p15:clr>
        </p15:guide>
        <p15:guide id="9" pos="5329">
          <p15:clr>
            <a:srgbClr val="A4A3A4"/>
          </p15:clr>
        </p15:guide>
        <p15:guide id="10" pos="2925">
          <p15:clr>
            <a:srgbClr val="A4A3A4"/>
          </p15:clr>
        </p15:guide>
        <p15:guide id="11" pos="2835">
          <p15:clr>
            <a:srgbClr val="A4A3A4"/>
          </p15:clr>
        </p15:guide>
      </p15:sldGuideLst>
    </p:ext>
    <p:ext uri="{2D200454-40CA-4A62-9FC3-DE9A4176ACB9}">
      <p15:notesGuideLst xmlns:p15="http://schemas.microsoft.com/office/powerpoint/2012/main">
        <p15:guide id="1" orient="horz" pos="3132" userDrawn="1">
          <p15:clr>
            <a:srgbClr val="A4A3A4"/>
          </p15:clr>
        </p15:guide>
        <p15:guide id="2" pos="214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SON, Colette" initials="M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E0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8" d="100"/>
          <a:sy n="108" d="100"/>
        </p:scale>
        <p:origin x="984" y="108"/>
      </p:cViewPr>
      <p:guideLst>
        <p:guide orient="horz" pos="618"/>
        <p:guide orient="horz" pos="1842"/>
        <p:guide orient="horz" pos="3702"/>
        <p:guide orient="horz" pos="1026"/>
        <p:guide orient="horz" pos="210"/>
        <p:guide orient="horz" pos="754"/>
        <p:guide orient="horz" pos="3748"/>
        <p:guide pos="431"/>
        <p:guide pos="5329"/>
        <p:guide pos="2925"/>
        <p:guide pos="2835"/>
      </p:guideLst>
    </p:cSldViewPr>
  </p:slideViewPr>
  <p:notesTextViewPr>
    <p:cViewPr>
      <p:scale>
        <a:sx n="1" d="1"/>
        <a:sy n="1" d="1"/>
      </p:scale>
      <p:origin x="0" y="0"/>
    </p:cViewPr>
  </p:notesTextViewPr>
  <p:notesViewPr>
    <p:cSldViewPr showGuides="1">
      <p:cViewPr varScale="1">
        <p:scale>
          <a:sx n="66" d="100"/>
          <a:sy n="66" d="100"/>
        </p:scale>
        <p:origin x="-1146" y="-114"/>
      </p:cViewPr>
      <p:guideLst>
        <p:guide orient="horz" pos="3132"/>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cat>
            <c:strRef>
              <c:f>Sheet1!$A$1:$A$5</c:f>
              <c:strCache>
                <c:ptCount val="5"/>
                <c:pt idx="0">
                  <c:v>Leadership/ Governance/ Strategy</c:v>
                </c:pt>
                <c:pt idx="1">
                  <c:v>Joint commissioning</c:v>
                </c:pt>
                <c:pt idx="2">
                  <c:v>Co-production</c:v>
                </c:pt>
                <c:pt idx="3">
                  <c:v>EHC plans</c:v>
                </c:pt>
                <c:pt idx="4">
                  <c:v>Management info/ data</c:v>
                </c:pt>
              </c:strCache>
            </c:strRef>
          </c:cat>
          <c:val>
            <c:numRef>
              <c:f>Sheet1!$B$1:$B$5</c:f>
              <c:numCache>
                <c:formatCode>0%</c:formatCode>
                <c:ptCount val="5"/>
                <c:pt idx="0">
                  <c:v>0.75</c:v>
                </c:pt>
                <c:pt idx="1">
                  <c:v>0.56999999999999995</c:v>
                </c:pt>
                <c:pt idx="2">
                  <c:v>0.36</c:v>
                </c:pt>
                <c:pt idx="3">
                  <c:v>0.68</c:v>
                </c:pt>
                <c:pt idx="4">
                  <c:v>0.39</c:v>
                </c:pt>
              </c:numCache>
            </c:numRef>
          </c:val>
          <c:extLst>
            <c:ext xmlns:c16="http://schemas.microsoft.com/office/drawing/2014/chart" uri="{C3380CC4-5D6E-409C-BE32-E72D297353CC}">
              <c16:uniqueId val="{00000000-5B0B-42D2-A20C-9AAFE3822398}"/>
            </c:ext>
          </c:extLst>
        </c:ser>
        <c:dLbls>
          <c:showLegendKey val="0"/>
          <c:showVal val="0"/>
          <c:showCatName val="0"/>
          <c:showSerName val="0"/>
          <c:showPercent val="0"/>
          <c:showBubbleSize val="0"/>
        </c:dLbls>
        <c:gapWidth val="219"/>
        <c:overlap val="-27"/>
        <c:axId val="504178184"/>
        <c:axId val="504176872"/>
      </c:barChart>
      <c:catAx>
        <c:axId val="5041781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504176872"/>
        <c:crosses val="autoZero"/>
        <c:auto val="1"/>
        <c:lblAlgn val="ctr"/>
        <c:lblOffset val="100"/>
        <c:noMultiLvlLbl val="0"/>
      </c:catAx>
      <c:valAx>
        <c:axId val="50417687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5041781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20441" y="9446895"/>
            <a:ext cx="1114577" cy="497205"/>
          </a:xfrm>
          <a:prstGeom prst="rect">
            <a:avLst/>
          </a:prstGeom>
        </p:spPr>
        <p:txBody>
          <a:bodyPr vert="horz" lIns="91440" tIns="45720" rIns="91440" bIns="45720" rtlCol="0"/>
          <a:lstStyle>
            <a:lvl1pPr algn="r">
              <a:defRPr sz="1200"/>
            </a:lvl1pPr>
          </a:lstStyle>
          <a:p>
            <a:pPr algn="l"/>
            <a:fld id="{63D1F4A6-7DD5-42E4-9750-A8709F395147}" type="datetimeFigureOut">
              <a:rPr lang="en-GB" smtClean="0"/>
              <a:pPr algn="l"/>
              <a:t>09/01/2019</a:t>
            </a:fld>
            <a:endParaRPr lang="en-GB" dirty="0"/>
          </a:p>
        </p:txBody>
      </p:sp>
      <p:sp>
        <p:nvSpPr>
          <p:cNvPr id="4" name="Footer Placeholder 3"/>
          <p:cNvSpPr>
            <a:spLocks noGrp="1"/>
          </p:cNvSpPr>
          <p:nvPr>
            <p:ph type="ftr" sz="quarter" idx="2"/>
          </p:nvPr>
        </p:nvSpPr>
        <p:spPr>
          <a:xfrm>
            <a:off x="1258888" y="9446895"/>
            <a:ext cx="4859320" cy="497205"/>
          </a:xfrm>
          <a:prstGeom prst="rect">
            <a:avLst/>
          </a:prstGeom>
        </p:spPr>
        <p:txBody>
          <a:bodyPr vert="horz" lIns="91440" tIns="45720" rIns="91440" bIns="45720" rtlCol="0" anchor="t" anchorCtr="0"/>
          <a:lstStyle>
            <a:lvl1pPr algn="l">
              <a:defRPr sz="1200"/>
            </a:lvl1pPr>
          </a:lstStyle>
          <a:p>
            <a:endParaRPr lang="en-GB" dirty="0"/>
          </a:p>
        </p:txBody>
      </p:sp>
      <p:sp>
        <p:nvSpPr>
          <p:cNvPr id="5" name="Slide Number Placeholder 4"/>
          <p:cNvSpPr>
            <a:spLocks noGrp="1"/>
          </p:cNvSpPr>
          <p:nvPr>
            <p:ph type="sldNum" sz="quarter" idx="3"/>
          </p:nvPr>
        </p:nvSpPr>
        <p:spPr>
          <a:xfrm>
            <a:off x="6261124" y="9445169"/>
            <a:ext cx="542914" cy="497205"/>
          </a:xfrm>
          <a:prstGeom prst="rect">
            <a:avLst/>
          </a:prstGeom>
        </p:spPr>
        <p:txBody>
          <a:bodyPr vert="horz" lIns="91440" tIns="45720" rIns="91440" bIns="45720" rtlCol="0" anchor="t" anchorCtr="0"/>
          <a:lstStyle>
            <a:lvl1pPr algn="r">
              <a:defRPr sz="1200"/>
            </a:lvl1pPr>
          </a:lstStyle>
          <a:p>
            <a:fld id="{C5ABB7FA-2627-47C9-9258-FDF90D155C04}" type="slidenum">
              <a:rPr lang="en-GB" smtClean="0"/>
              <a:t>‹#›</a:t>
            </a:fld>
            <a:endParaRPr lang="en-GB" dirty="0"/>
          </a:p>
        </p:txBody>
      </p:sp>
      <p:sp>
        <p:nvSpPr>
          <p:cNvPr id="7" name="Header Placeholder 6"/>
          <p:cNvSpPr>
            <a:spLocks noGrp="1"/>
          </p:cNvSpPr>
          <p:nvPr>
            <p:ph type="hdr" sz="quarter"/>
          </p:nvPr>
        </p:nvSpPr>
        <p:spPr>
          <a:xfrm>
            <a:off x="1544900" y="195219"/>
            <a:ext cx="4716224" cy="548161"/>
          </a:xfrm>
          <a:prstGeom prst="rect">
            <a:avLst/>
          </a:prstGeom>
        </p:spPr>
        <p:txBody>
          <a:bodyPr vert="horz" lIns="91440" tIns="45720" rIns="91440" bIns="45720" rtlCol="0"/>
          <a:lstStyle>
            <a:lvl1pPr algn="l">
              <a:defRPr sz="1200"/>
            </a:lvl1pPr>
          </a:lstStyle>
          <a:p>
            <a:endParaRPr lang="en-GB" dirty="0"/>
          </a:p>
        </p:txBody>
      </p:sp>
      <p:pic>
        <p:nvPicPr>
          <p:cNvPr id="8" name="Picture 7" descr="Department for Education" title="Logo"/>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7199" y="195220"/>
            <a:ext cx="857495" cy="55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95452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430213" y="273050"/>
            <a:ext cx="5873750" cy="4405313"/>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7405" y="4723448"/>
            <a:ext cx="5359346" cy="4474845"/>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Date Placeholder 2"/>
          <p:cNvSpPr>
            <a:spLocks noGrp="1"/>
          </p:cNvSpPr>
          <p:nvPr>
            <p:ph type="dt" sz="quarter" idx="1"/>
          </p:nvPr>
        </p:nvSpPr>
        <p:spPr>
          <a:xfrm>
            <a:off x="-20441" y="9446895"/>
            <a:ext cx="1114577" cy="497205"/>
          </a:xfrm>
          <a:prstGeom prst="rect">
            <a:avLst/>
          </a:prstGeom>
        </p:spPr>
        <p:txBody>
          <a:bodyPr vert="horz" lIns="91440" tIns="45720" rIns="91440" bIns="45720" rtlCol="0"/>
          <a:lstStyle>
            <a:lvl1pPr algn="r">
              <a:defRPr sz="1200"/>
            </a:lvl1pPr>
          </a:lstStyle>
          <a:p>
            <a:pPr algn="l"/>
            <a:fld id="{63D1F4A6-7DD5-42E4-9750-A8709F395147}" type="datetimeFigureOut">
              <a:rPr lang="en-GB" smtClean="0"/>
              <a:pPr algn="l"/>
              <a:t>09/01/2019</a:t>
            </a:fld>
            <a:endParaRPr lang="en-GB" dirty="0"/>
          </a:p>
        </p:txBody>
      </p:sp>
      <p:sp>
        <p:nvSpPr>
          <p:cNvPr id="9" name="Footer Placeholder 3"/>
          <p:cNvSpPr>
            <a:spLocks noGrp="1"/>
          </p:cNvSpPr>
          <p:nvPr>
            <p:ph type="ftr" sz="quarter" idx="4"/>
          </p:nvPr>
        </p:nvSpPr>
        <p:spPr>
          <a:xfrm>
            <a:off x="1258888" y="9446895"/>
            <a:ext cx="4859320" cy="497205"/>
          </a:xfrm>
          <a:prstGeom prst="rect">
            <a:avLst/>
          </a:prstGeom>
        </p:spPr>
        <p:txBody>
          <a:bodyPr vert="horz" lIns="91440" tIns="45720" rIns="91440" bIns="45720" rtlCol="0" anchor="t" anchorCtr="0"/>
          <a:lstStyle>
            <a:lvl1pPr algn="l">
              <a:defRPr sz="1200"/>
            </a:lvl1pPr>
          </a:lstStyle>
          <a:p>
            <a:endParaRPr lang="en-GB" dirty="0"/>
          </a:p>
        </p:txBody>
      </p:sp>
      <p:sp>
        <p:nvSpPr>
          <p:cNvPr id="10" name="Slide Number Placeholder 4"/>
          <p:cNvSpPr>
            <a:spLocks noGrp="1"/>
          </p:cNvSpPr>
          <p:nvPr>
            <p:ph type="sldNum" sz="quarter" idx="5"/>
          </p:nvPr>
        </p:nvSpPr>
        <p:spPr>
          <a:xfrm>
            <a:off x="6261124" y="9445169"/>
            <a:ext cx="542914" cy="497205"/>
          </a:xfrm>
          <a:prstGeom prst="rect">
            <a:avLst/>
          </a:prstGeom>
        </p:spPr>
        <p:txBody>
          <a:bodyPr vert="horz" lIns="91440" tIns="45720" rIns="91440" bIns="45720" rtlCol="0" anchor="t" anchorCtr="0"/>
          <a:lstStyle>
            <a:lvl1pPr algn="r">
              <a:defRPr sz="1200"/>
            </a:lvl1pPr>
          </a:lstStyle>
          <a:p>
            <a:fld id="{C5ABB7FA-2627-47C9-9258-FDF90D155C04}" type="slidenum">
              <a:rPr lang="en-GB" smtClean="0"/>
              <a:t>‹#›</a:t>
            </a:fld>
            <a:endParaRPr lang="en-GB" dirty="0"/>
          </a:p>
        </p:txBody>
      </p:sp>
    </p:spTree>
    <p:extLst>
      <p:ext uri="{BB962C8B-B14F-4D97-AF65-F5344CB8AC3E}">
        <p14:creationId xmlns:p14="http://schemas.microsoft.com/office/powerpoint/2010/main" val="675420162"/>
      </p:ext>
    </p:extLst>
  </p:cSld>
  <p:clrMap bg1="lt1" tx1="dk1" bg2="lt2" tx2="dk2" accent1="accent1" accent2="accent2" accent3="accent3" accent4="accent4" accent5="accent5" accent6="accent6" hlink="hlink" folHlink="folHlink"/>
  <p:notesStyle>
    <a:lvl1pPr marL="171450" indent="-171450" algn="l" defTabSz="914400" rtl="0" eaLnBrk="1" latinLnBrk="0" hangingPunct="1">
      <a:buFont typeface="Arial" pitchFamily="34" charset="0"/>
      <a:buChar char="•"/>
      <a:defRPr sz="1200" b="1" kern="1200">
        <a:solidFill>
          <a:schemeClr val="tx1"/>
        </a:solidFill>
        <a:latin typeface="+mn-lt"/>
        <a:ea typeface="+mn-ea"/>
        <a:cs typeface="+mn-cs"/>
      </a:defRPr>
    </a:lvl1pPr>
    <a:lvl2pPr marL="368300" indent="-171450" algn="l" defTabSz="914400" rtl="0" eaLnBrk="1" latinLnBrk="0" hangingPunct="1">
      <a:buFont typeface="Arial" pitchFamily="34" charset="0"/>
      <a:buChar char="•"/>
      <a:defRPr sz="1200" kern="1200">
        <a:solidFill>
          <a:schemeClr val="tx1"/>
        </a:solidFill>
        <a:latin typeface="+mn-lt"/>
        <a:ea typeface="+mn-ea"/>
        <a:cs typeface="+mn-cs"/>
      </a:defRPr>
    </a:lvl2pPr>
    <a:lvl3pPr marL="533400" indent="-171450" algn="l" defTabSz="914400" rtl="0" eaLnBrk="1" latinLnBrk="0" hangingPunct="1">
      <a:buFont typeface="Arial" pitchFamily="34" charset="0"/>
      <a:buChar char="•"/>
      <a:defRPr sz="1200" kern="1200">
        <a:solidFill>
          <a:schemeClr val="tx1"/>
        </a:solidFill>
        <a:latin typeface="+mn-lt"/>
        <a:ea typeface="+mn-ea"/>
        <a:cs typeface="+mn-cs"/>
      </a:defRPr>
    </a:lvl3pPr>
    <a:lvl4pPr marL="715963" indent="-171450" algn="l" defTabSz="914400" rtl="0" eaLnBrk="1" latinLnBrk="0" hangingPunct="1">
      <a:buFont typeface="Arial" pitchFamily="34" charset="0"/>
      <a:buChar char="•"/>
      <a:defRPr sz="1200" kern="1200">
        <a:solidFill>
          <a:schemeClr val="tx1"/>
        </a:solidFill>
        <a:latin typeface="+mn-lt"/>
        <a:ea typeface="+mn-ea"/>
        <a:cs typeface="+mn-cs"/>
      </a:defRPr>
    </a:lvl4pPr>
    <a:lvl5pPr marL="987425" indent="-174625" algn="l" defTabSz="987425" rtl="0" eaLnBrk="1" latinLnBrk="0" hangingPunct="1">
      <a:buFont typeface="Arial"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xfrm>
            <a:off x="430213" y="273050"/>
            <a:ext cx="5873750" cy="44053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922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fontAlgn="base">
              <a:spcBef>
                <a:spcPct val="0"/>
              </a:spcBef>
              <a:spcAft>
                <a:spcPct val="0"/>
              </a:spcAft>
              <a:defRPr/>
            </a:pPr>
            <a:fld id="{3D628430-11EC-4ABA-A0EB-619CEE7AECAD}" type="slidenum">
              <a:rPr lang="en-GB" altLang="en-US" smtClean="0">
                <a:latin typeface="Calibri" pitchFamily="34" charset="0"/>
              </a:rPr>
              <a:pPr fontAlgn="base">
                <a:spcBef>
                  <a:spcPct val="0"/>
                </a:spcBef>
                <a:spcAft>
                  <a:spcPct val="0"/>
                </a:spcAft>
                <a:defRPr/>
              </a:pPr>
              <a:t>1</a:t>
            </a:fld>
            <a:endParaRPr lang="en-GB" altLang="en-US" dirty="0">
              <a:latin typeface="Calibri" pitchFamily="34" charset="0"/>
            </a:endParaRPr>
          </a:p>
        </p:txBody>
      </p:sp>
    </p:spTree>
    <p:extLst>
      <p:ext uri="{BB962C8B-B14F-4D97-AF65-F5344CB8AC3E}">
        <p14:creationId xmlns:p14="http://schemas.microsoft.com/office/powerpoint/2010/main" val="1103544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Tree>
    <p:extLst>
      <p:ext uri="{BB962C8B-B14F-4D97-AF65-F5344CB8AC3E}">
        <p14:creationId xmlns:p14="http://schemas.microsoft.com/office/powerpoint/2010/main" val="5123676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Tree>
    <p:extLst>
      <p:ext uri="{BB962C8B-B14F-4D97-AF65-F5344CB8AC3E}">
        <p14:creationId xmlns:p14="http://schemas.microsoft.com/office/powerpoint/2010/main" val="2608785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Tree>
    <p:extLst>
      <p:ext uri="{BB962C8B-B14F-4D97-AF65-F5344CB8AC3E}">
        <p14:creationId xmlns:p14="http://schemas.microsoft.com/office/powerpoint/2010/main" val="184756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81075"/>
            <a:ext cx="7772400" cy="1470025"/>
          </a:xfrm>
        </p:spPr>
        <p:txBody>
          <a:bodyPr>
            <a:noAutofit/>
          </a:bodyPr>
          <a:lstStyle>
            <a:lvl1pPr algn="l">
              <a:defRPr lang="en-GB" sz="5400" b="1" kern="1200" noProof="0" dirty="0" smtClean="0">
                <a:solidFill>
                  <a:srgbClr val="104F75"/>
                </a:solidFill>
                <a:latin typeface="+mj-lt"/>
                <a:ea typeface="+mn-ea"/>
                <a:cs typeface="+mn-cs"/>
              </a:defRPr>
            </a:lvl1pPr>
          </a:lstStyle>
          <a:p>
            <a:r>
              <a:rPr lang="en-US" dirty="0"/>
              <a:t>Click to edit Master title style</a:t>
            </a:r>
            <a:endParaRPr lang="en-GB" dirty="0"/>
          </a:p>
        </p:txBody>
      </p:sp>
      <p:sp>
        <p:nvSpPr>
          <p:cNvPr id="3" name="Subtitle 2"/>
          <p:cNvSpPr>
            <a:spLocks noGrp="1"/>
          </p:cNvSpPr>
          <p:nvPr>
            <p:ph type="subTitle" idx="1"/>
          </p:nvPr>
        </p:nvSpPr>
        <p:spPr>
          <a:xfrm>
            <a:off x="683568" y="2924944"/>
            <a:ext cx="6400800" cy="1752600"/>
          </a:xfrm>
        </p:spPr>
        <p:txBody>
          <a:bodyPr>
            <a:noAutofit/>
          </a:bodyPr>
          <a:lstStyle>
            <a:lvl1pPr marL="0" indent="0" algn="l">
              <a:buNone/>
              <a:defRPr sz="2000" b="1">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12" name="Date Placeholder 3"/>
          <p:cNvSpPr>
            <a:spLocks noGrp="1"/>
          </p:cNvSpPr>
          <p:nvPr>
            <p:ph type="dt" sz="half" idx="2"/>
          </p:nvPr>
        </p:nvSpPr>
        <p:spPr>
          <a:xfrm>
            <a:off x="2123728" y="6334125"/>
            <a:ext cx="1224136" cy="365125"/>
          </a:xfrm>
          <a:prstGeom prst="rect">
            <a:avLst/>
          </a:prstGeom>
        </p:spPr>
        <p:txBody>
          <a:bodyPr/>
          <a:lstStyle>
            <a:lvl1pPr>
              <a:defRPr sz="1200">
                <a:solidFill>
                  <a:schemeClr val="tx1">
                    <a:lumMod val="50000"/>
                    <a:lumOff val="50000"/>
                  </a:schemeClr>
                </a:solidFill>
              </a:defRPr>
            </a:lvl1pPr>
          </a:lstStyle>
          <a:p>
            <a:fld id="{B5E69749-5551-4F5F-A3EA-C88943F21456}" type="datetimeFigureOut">
              <a:rPr lang="en-GB" smtClean="0"/>
              <a:pPr/>
              <a:t>09/01/2019</a:t>
            </a:fld>
            <a:endParaRPr lang="en-GB" dirty="0"/>
          </a:p>
        </p:txBody>
      </p:sp>
      <p:sp>
        <p:nvSpPr>
          <p:cNvPr id="13" name="Footer Placeholder 4"/>
          <p:cNvSpPr>
            <a:spLocks noGrp="1"/>
          </p:cNvSpPr>
          <p:nvPr>
            <p:ph type="ftr" sz="quarter" idx="3"/>
          </p:nvPr>
        </p:nvSpPr>
        <p:spPr>
          <a:xfrm>
            <a:off x="3419872" y="6334125"/>
            <a:ext cx="4464496" cy="365125"/>
          </a:xfrm>
          <a:prstGeom prst="rect">
            <a:avLst/>
          </a:prstGeom>
        </p:spPr>
        <p:txBody>
          <a:bodyPr/>
          <a:lstStyle>
            <a:lvl1pPr>
              <a:defRPr lang="en-GB" sz="1200" kern="1200" dirty="0">
                <a:solidFill>
                  <a:schemeClr val="tx1">
                    <a:lumMod val="50000"/>
                    <a:lumOff val="50000"/>
                  </a:schemeClr>
                </a:solidFill>
                <a:latin typeface="+mn-lt"/>
                <a:ea typeface="+mn-ea"/>
                <a:cs typeface="+mn-cs"/>
              </a:defRPr>
            </a:lvl1pPr>
          </a:lstStyle>
          <a:p>
            <a:endParaRPr lang="en-GB" dirty="0"/>
          </a:p>
        </p:txBody>
      </p:sp>
      <p:sp>
        <p:nvSpPr>
          <p:cNvPr id="14" name="Slide Number Placeholder 5"/>
          <p:cNvSpPr>
            <a:spLocks noGrp="1"/>
          </p:cNvSpPr>
          <p:nvPr>
            <p:ph type="sldNum" sz="quarter" idx="4"/>
          </p:nvPr>
        </p:nvSpPr>
        <p:spPr>
          <a:xfrm>
            <a:off x="7945388" y="6334125"/>
            <a:ext cx="514400" cy="365125"/>
          </a:xfrm>
          <a:prstGeom prst="rect">
            <a:avLst/>
          </a:prstGeom>
        </p:spPr>
        <p:txBody>
          <a:bodyPr/>
          <a:lstStyle>
            <a:lvl1pPr>
              <a:defRPr sz="1200">
                <a:solidFill>
                  <a:schemeClr val="tx1">
                    <a:lumMod val="50000"/>
                    <a:lumOff val="50000"/>
                  </a:schemeClr>
                </a:solidFill>
              </a:defRPr>
            </a:lvl1pPr>
          </a:lstStyle>
          <a:p>
            <a:fld id="{5DB98E5A-76C0-453E-B1E0-BC4AB04722D5}" type="slidenum">
              <a:rPr lang="en-GB" smtClean="0"/>
              <a:pPr/>
              <a:t>‹#›</a:t>
            </a:fld>
            <a:endParaRPr lang="en-GB" dirty="0"/>
          </a:p>
        </p:txBody>
      </p:sp>
    </p:spTree>
    <p:extLst>
      <p:ext uri="{BB962C8B-B14F-4D97-AF65-F5344CB8AC3E}">
        <p14:creationId xmlns:p14="http://schemas.microsoft.com/office/powerpoint/2010/main" val="2872273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2"/>
          </p:nvPr>
        </p:nvSpPr>
        <p:spPr>
          <a:xfrm>
            <a:off x="2123728" y="6334125"/>
            <a:ext cx="1224136" cy="365125"/>
          </a:xfrm>
          <a:prstGeom prst="rect">
            <a:avLst/>
          </a:prstGeom>
        </p:spPr>
        <p:txBody>
          <a:bodyPr/>
          <a:lstStyle>
            <a:lvl1pPr>
              <a:defRPr sz="1200">
                <a:solidFill>
                  <a:schemeClr val="tx1">
                    <a:lumMod val="50000"/>
                    <a:lumOff val="50000"/>
                  </a:schemeClr>
                </a:solidFill>
              </a:defRPr>
            </a:lvl1pPr>
          </a:lstStyle>
          <a:p>
            <a:fld id="{B5E69749-5551-4F5F-A3EA-C88943F21456}" type="datetimeFigureOut">
              <a:rPr lang="en-GB" smtClean="0"/>
              <a:pPr/>
              <a:t>09/01/2019</a:t>
            </a:fld>
            <a:endParaRPr lang="en-GB" dirty="0"/>
          </a:p>
        </p:txBody>
      </p:sp>
      <p:sp>
        <p:nvSpPr>
          <p:cNvPr id="6" name="Footer Placeholder 4"/>
          <p:cNvSpPr>
            <a:spLocks noGrp="1"/>
          </p:cNvSpPr>
          <p:nvPr>
            <p:ph type="ftr" sz="quarter" idx="3"/>
          </p:nvPr>
        </p:nvSpPr>
        <p:spPr>
          <a:xfrm>
            <a:off x="3419872" y="6334125"/>
            <a:ext cx="4464496" cy="365125"/>
          </a:xfrm>
          <a:prstGeom prst="rect">
            <a:avLst/>
          </a:prstGeom>
        </p:spPr>
        <p:txBody>
          <a:bodyPr/>
          <a:lstStyle>
            <a:lvl1pPr>
              <a:defRPr lang="en-GB" sz="1200" kern="1200" dirty="0">
                <a:solidFill>
                  <a:schemeClr val="tx1">
                    <a:lumMod val="50000"/>
                    <a:lumOff val="50000"/>
                  </a:schemeClr>
                </a:solidFill>
                <a:latin typeface="+mn-lt"/>
                <a:ea typeface="+mn-ea"/>
                <a:cs typeface="+mn-cs"/>
              </a:defRPr>
            </a:lvl1pPr>
          </a:lstStyle>
          <a:p>
            <a:endParaRPr lang="en-GB" dirty="0"/>
          </a:p>
        </p:txBody>
      </p:sp>
      <p:sp>
        <p:nvSpPr>
          <p:cNvPr id="7" name="Slide Number Placeholder 5"/>
          <p:cNvSpPr>
            <a:spLocks noGrp="1"/>
          </p:cNvSpPr>
          <p:nvPr>
            <p:ph type="sldNum" sz="quarter" idx="4"/>
          </p:nvPr>
        </p:nvSpPr>
        <p:spPr>
          <a:xfrm>
            <a:off x="7945388" y="6334125"/>
            <a:ext cx="514400" cy="365125"/>
          </a:xfrm>
          <a:prstGeom prst="rect">
            <a:avLst/>
          </a:prstGeom>
        </p:spPr>
        <p:txBody>
          <a:bodyPr/>
          <a:lstStyle>
            <a:lvl1pPr>
              <a:defRPr sz="1200">
                <a:solidFill>
                  <a:schemeClr val="tx1">
                    <a:lumMod val="50000"/>
                    <a:lumOff val="50000"/>
                  </a:schemeClr>
                </a:solidFill>
              </a:defRPr>
            </a:lvl1pPr>
          </a:lstStyle>
          <a:p>
            <a:fld id="{5DB98E5A-76C0-453E-B1E0-BC4AB04722D5}" type="slidenum">
              <a:rPr lang="en-GB" smtClean="0"/>
              <a:pPr/>
              <a:t>‹#›</a:t>
            </a:fld>
            <a:endParaRPr lang="en-GB" dirty="0"/>
          </a:p>
        </p:txBody>
      </p:sp>
    </p:spTree>
    <p:extLst>
      <p:ext uri="{BB962C8B-B14F-4D97-AF65-F5344CB8AC3E}">
        <p14:creationId xmlns:p14="http://schemas.microsoft.com/office/powerpoint/2010/main" val="153667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2" y="335919"/>
            <a:ext cx="7775575" cy="645155"/>
          </a:xfrm>
        </p:spPr>
        <p:txBody>
          <a:bodyPr vert="horz" lIns="91440" tIns="45720" rIns="91440" bIns="45720" rtlCol="0" anchor="ctr">
            <a:noAutofit/>
          </a:bodyPr>
          <a:lstStyle>
            <a:lvl1pPr>
              <a:defRPr lang="en-GB" dirty="0"/>
            </a:lvl1pPr>
          </a:lstStyle>
          <a:p>
            <a:pPr lvl="0"/>
            <a:r>
              <a:rPr lang="en-US" dirty="0"/>
              <a:t>Click to edit Master title style</a:t>
            </a:r>
            <a:endParaRPr lang="en-GB" dirty="0"/>
          </a:p>
        </p:txBody>
      </p:sp>
      <p:sp>
        <p:nvSpPr>
          <p:cNvPr id="3" name="Picture Placeholder 2"/>
          <p:cNvSpPr>
            <a:spLocks noGrp="1"/>
          </p:cNvSpPr>
          <p:nvPr>
            <p:ph type="pic" idx="1"/>
          </p:nvPr>
        </p:nvSpPr>
        <p:spPr>
          <a:xfrm>
            <a:off x="1872271" y="1187202"/>
            <a:ext cx="5256584" cy="4112369"/>
          </a:xfrm>
          <a:ln>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63688" y="5445571"/>
            <a:ext cx="5486400" cy="35969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Date Placeholder 3"/>
          <p:cNvSpPr>
            <a:spLocks noGrp="1"/>
          </p:cNvSpPr>
          <p:nvPr>
            <p:ph type="dt" sz="half" idx="10"/>
          </p:nvPr>
        </p:nvSpPr>
        <p:spPr>
          <a:xfrm>
            <a:off x="2123728" y="6334125"/>
            <a:ext cx="1224136" cy="365125"/>
          </a:xfrm>
          <a:prstGeom prst="rect">
            <a:avLst/>
          </a:prstGeom>
        </p:spPr>
        <p:txBody>
          <a:bodyPr/>
          <a:lstStyle>
            <a:lvl1pPr>
              <a:defRPr sz="1200">
                <a:solidFill>
                  <a:schemeClr val="tx1">
                    <a:lumMod val="50000"/>
                    <a:lumOff val="50000"/>
                  </a:schemeClr>
                </a:solidFill>
              </a:defRPr>
            </a:lvl1pPr>
          </a:lstStyle>
          <a:p>
            <a:fld id="{B5E69749-5551-4F5F-A3EA-C88943F21456}" type="datetimeFigureOut">
              <a:rPr lang="en-GB" smtClean="0"/>
              <a:pPr/>
              <a:t>09/01/2019</a:t>
            </a:fld>
            <a:endParaRPr lang="en-GB" dirty="0"/>
          </a:p>
        </p:txBody>
      </p:sp>
      <p:sp>
        <p:nvSpPr>
          <p:cNvPr id="9" name="Footer Placeholder 4"/>
          <p:cNvSpPr>
            <a:spLocks noGrp="1"/>
          </p:cNvSpPr>
          <p:nvPr>
            <p:ph type="ftr" sz="quarter" idx="3"/>
          </p:nvPr>
        </p:nvSpPr>
        <p:spPr>
          <a:xfrm>
            <a:off x="3419872" y="6334125"/>
            <a:ext cx="4464496" cy="365125"/>
          </a:xfrm>
          <a:prstGeom prst="rect">
            <a:avLst/>
          </a:prstGeom>
        </p:spPr>
        <p:txBody>
          <a:bodyPr/>
          <a:lstStyle>
            <a:lvl1pPr>
              <a:defRPr lang="en-GB" sz="1200" kern="1200" dirty="0">
                <a:solidFill>
                  <a:schemeClr val="tx1">
                    <a:lumMod val="50000"/>
                    <a:lumOff val="50000"/>
                  </a:schemeClr>
                </a:solidFill>
                <a:latin typeface="+mn-lt"/>
                <a:ea typeface="+mn-ea"/>
                <a:cs typeface="+mn-cs"/>
              </a:defRPr>
            </a:lvl1pPr>
          </a:lstStyle>
          <a:p>
            <a:endParaRPr lang="en-GB" dirty="0"/>
          </a:p>
        </p:txBody>
      </p:sp>
      <p:sp>
        <p:nvSpPr>
          <p:cNvPr id="10" name="Slide Number Placeholder 5"/>
          <p:cNvSpPr>
            <a:spLocks noGrp="1"/>
          </p:cNvSpPr>
          <p:nvPr>
            <p:ph type="sldNum" sz="quarter" idx="4"/>
          </p:nvPr>
        </p:nvSpPr>
        <p:spPr>
          <a:xfrm>
            <a:off x="7945388" y="6334125"/>
            <a:ext cx="514400" cy="365125"/>
          </a:xfrm>
          <a:prstGeom prst="rect">
            <a:avLst/>
          </a:prstGeom>
        </p:spPr>
        <p:txBody>
          <a:bodyPr/>
          <a:lstStyle>
            <a:lvl1pPr>
              <a:defRPr sz="1200">
                <a:solidFill>
                  <a:schemeClr val="tx1">
                    <a:lumMod val="50000"/>
                    <a:lumOff val="50000"/>
                  </a:schemeClr>
                </a:solidFill>
              </a:defRPr>
            </a:lvl1pPr>
          </a:lstStyle>
          <a:p>
            <a:fld id="{5DB98E5A-76C0-453E-B1E0-BC4AB04722D5}" type="slidenum">
              <a:rPr lang="en-GB" smtClean="0"/>
              <a:pPr/>
              <a:t>‹#›</a:t>
            </a:fld>
            <a:endParaRPr lang="en-GB" dirty="0"/>
          </a:p>
        </p:txBody>
      </p:sp>
    </p:spTree>
    <p:extLst>
      <p:ext uri="{BB962C8B-B14F-4D97-AF65-F5344CB8AC3E}">
        <p14:creationId xmlns:p14="http://schemas.microsoft.com/office/powerpoint/2010/main" val="34878766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Date Placeholder 2"/>
          <p:cNvSpPr>
            <a:spLocks noGrp="1"/>
          </p:cNvSpPr>
          <p:nvPr>
            <p:ph type="dt" sz="half" idx="10"/>
          </p:nvPr>
        </p:nvSpPr>
        <p:spPr/>
        <p:txBody>
          <a:bodyPr/>
          <a:lstStyle/>
          <a:p>
            <a:fld id="{B5E69749-5551-4F5F-A3EA-C88943F21456}" type="datetimeFigureOut">
              <a:rPr lang="en-GB" smtClean="0"/>
              <a:pPr/>
              <a:t>09/01/2019</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DB98E5A-76C0-453E-B1E0-BC4AB04722D5}" type="slidenum">
              <a:rPr lang="en-GB" smtClean="0"/>
              <a:pPr/>
              <a:t>‹#›</a:t>
            </a:fld>
            <a:endParaRPr lang="en-GB" dirty="0"/>
          </a:p>
        </p:txBody>
      </p:sp>
    </p:spTree>
    <p:extLst>
      <p:ext uri="{BB962C8B-B14F-4D97-AF65-F5344CB8AC3E}">
        <p14:creationId xmlns:p14="http://schemas.microsoft.com/office/powerpoint/2010/main" val="1710375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4213" y="333374"/>
            <a:ext cx="7775575" cy="647701"/>
          </a:xfrm>
        </p:spPr>
        <p:txBody>
          <a:bodyPr/>
          <a:lstStyle/>
          <a:p>
            <a:r>
              <a:rPr lang="en-US"/>
              <a:t>Click to edit Master title style</a:t>
            </a:r>
            <a:endParaRPr lang="en-GB"/>
          </a:p>
        </p:txBody>
      </p:sp>
      <p:sp>
        <p:nvSpPr>
          <p:cNvPr id="3" name="Content Placeholder 2"/>
          <p:cNvSpPr>
            <a:spLocks noGrp="1"/>
          </p:cNvSpPr>
          <p:nvPr>
            <p:ph idx="1"/>
          </p:nvPr>
        </p:nvSpPr>
        <p:spPr>
          <a:xfrm>
            <a:off x="684212" y="1196976"/>
            <a:ext cx="7775575" cy="4679949"/>
          </a:xfrm>
        </p:spPr>
        <p:txBody>
          <a:bodyPr/>
          <a:lstStyle>
            <a:lvl1pPr marL="342900" marR="0" indent="-3429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lvl1pPr>
            <a:lvl2pPr marL="742950" marR="0" indent="-28575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lvl2pPr>
            <a:lvl3pPr marL="1143000" marR="0"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lvl3pPr>
            <a:lvl4pPr marL="1600200" marR="0"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lvl4pPr>
            <a:lvl5pPr marL="2057400" marR="0"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lvl5pPr>
          </a:lstStyle>
          <a:p>
            <a:pPr marL="342900" marR="0" lvl="0" indent="-3429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2000" b="1" i="0" u="none" strike="noStrike" kern="1200" cap="none" spc="0" normalizeH="0" baseline="0" noProof="0" dirty="0">
                <a:ln>
                  <a:noFill/>
                </a:ln>
                <a:solidFill>
                  <a:prstClr val="black"/>
                </a:solidFill>
                <a:effectLst/>
                <a:uLnTx/>
                <a:uFillTx/>
                <a:latin typeface="+mn-lt"/>
                <a:ea typeface="+mn-ea"/>
                <a:cs typeface="+mn-cs"/>
              </a:rPr>
              <a:t>Click to edit Master text styles</a:t>
            </a:r>
          </a:p>
          <a:p>
            <a:pPr marL="742950" marR="0" lvl="1" indent="-28575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Second level</a:t>
            </a:r>
          </a:p>
          <a:p>
            <a:pPr marL="1143000" marR="0" lvl="2"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Third level</a:t>
            </a:r>
          </a:p>
          <a:p>
            <a:pPr marL="1600200" marR="0" lvl="3"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Fourth level</a:t>
            </a:r>
          </a:p>
          <a:p>
            <a:pPr marL="2057400" marR="0" lvl="4"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Fifth level</a:t>
            </a:r>
            <a:endParaRPr kumimoji="0" lang="en-GB" sz="1600" b="0" i="0" u="none" strike="noStrike" kern="1200" cap="none" spc="0" normalizeH="0" baseline="0" noProof="0" dirty="0">
              <a:ln>
                <a:noFill/>
              </a:ln>
              <a:solidFill>
                <a:prstClr val="black"/>
              </a:solidFill>
              <a:effectLst/>
              <a:uLnTx/>
              <a:uFillTx/>
              <a:latin typeface="+mn-lt"/>
              <a:ea typeface="+mn-ea"/>
              <a:cs typeface="+mn-cs"/>
            </a:endParaRPr>
          </a:p>
        </p:txBody>
      </p:sp>
      <p:sp>
        <p:nvSpPr>
          <p:cNvPr id="7" name="Date Placeholder 3"/>
          <p:cNvSpPr>
            <a:spLocks noGrp="1"/>
          </p:cNvSpPr>
          <p:nvPr>
            <p:ph type="dt" sz="half" idx="2"/>
          </p:nvPr>
        </p:nvSpPr>
        <p:spPr>
          <a:xfrm>
            <a:off x="2123728" y="6334125"/>
            <a:ext cx="1224136" cy="365125"/>
          </a:xfrm>
          <a:prstGeom prst="rect">
            <a:avLst/>
          </a:prstGeom>
        </p:spPr>
        <p:txBody>
          <a:bodyPr/>
          <a:lstStyle>
            <a:lvl1pPr>
              <a:defRPr sz="1200">
                <a:solidFill>
                  <a:schemeClr val="tx1">
                    <a:lumMod val="50000"/>
                    <a:lumOff val="50000"/>
                  </a:schemeClr>
                </a:solidFill>
              </a:defRPr>
            </a:lvl1pPr>
          </a:lstStyle>
          <a:p>
            <a:fld id="{B5E69749-5551-4F5F-A3EA-C88943F21456}" type="datetimeFigureOut">
              <a:rPr lang="en-GB" smtClean="0"/>
              <a:pPr/>
              <a:t>09/01/2019</a:t>
            </a:fld>
            <a:endParaRPr lang="en-GB" dirty="0"/>
          </a:p>
        </p:txBody>
      </p:sp>
      <p:sp>
        <p:nvSpPr>
          <p:cNvPr id="8" name="Footer Placeholder 4"/>
          <p:cNvSpPr>
            <a:spLocks noGrp="1"/>
          </p:cNvSpPr>
          <p:nvPr>
            <p:ph type="ftr" sz="quarter" idx="3"/>
          </p:nvPr>
        </p:nvSpPr>
        <p:spPr>
          <a:xfrm>
            <a:off x="3419872" y="6334125"/>
            <a:ext cx="4464496" cy="365125"/>
          </a:xfrm>
          <a:prstGeom prst="rect">
            <a:avLst/>
          </a:prstGeom>
        </p:spPr>
        <p:txBody>
          <a:bodyPr/>
          <a:lstStyle>
            <a:lvl1pPr>
              <a:defRPr lang="en-GB" sz="1200" kern="1200" dirty="0">
                <a:solidFill>
                  <a:schemeClr val="tx1">
                    <a:lumMod val="50000"/>
                    <a:lumOff val="50000"/>
                  </a:schemeClr>
                </a:solidFill>
                <a:latin typeface="+mn-lt"/>
                <a:ea typeface="+mn-ea"/>
                <a:cs typeface="+mn-cs"/>
              </a:defRPr>
            </a:lvl1pPr>
          </a:lstStyle>
          <a:p>
            <a:endParaRPr lang="en-GB" dirty="0"/>
          </a:p>
        </p:txBody>
      </p:sp>
      <p:sp>
        <p:nvSpPr>
          <p:cNvPr id="9" name="Slide Number Placeholder 5"/>
          <p:cNvSpPr>
            <a:spLocks noGrp="1"/>
          </p:cNvSpPr>
          <p:nvPr>
            <p:ph type="sldNum" sz="quarter" idx="4"/>
          </p:nvPr>
        </p:nvSpPr>
        <p:spPr>
          <a:xfrm>
            <a:off x="7945388" y="6334125"/>
            <a:ext cx="514400" cy="365125"/>
          </a:xfrm>
          <a:prstGeom prst="rect">
            <a:avLst/>
          </a:prstGeom>
        </p:spPr>
        <p:txBody>
          <a:bodyPr/>
          <a:lstStyle>
            <a:lvl1pPr>
              <a:defRPr sz="1200">
                <a:solidFill>
                  <a:schemeClr val="tx1">
                    <a:lumMod val="50000"/>
                    <a:lumOff val="50000"/>
                  </a:schemeClr>
                </a:solidFill>
              </a:defRPr>
            </a:lvl1pPr>
          </a:lstStyle>
          <a:p>
            <a:fld id="{5DB98E5A-76C0-453E-B1E0-BC4AB04722D5}" type="slidenum">
              <a:rPr lang="en-GB" smtClean="0"/>
              <a:pPr/>
              <a:t>‹#›</a:t>
            </a:fld>
            <a:endParaRPr lang="en-GB" dirty="0"/>
          </a:p>
        </p:txBody>
      </p:sp>
    </p:spTree>
    <p:extLst>
      <p:ext uri="{BB962C8B-B14F-4D97-AF65-F5344CB8AC3E}">
        <p14:creationId xmlns:p14="http://schemas.microsoft.com/office/powerpoint/2010/main" val="2017596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8921" y="981075"/>
            <a:ext cx="7775575" cy="1253337"/>
          </a:xfrm>
        </p:spPr>
        <p:txBody>
          <a:bodyPr anchor="t"/>
          <a:lstStyle>
            <a:lvl1pPr algn="l">
              <a:defRPr sz="4000" b="1" cap="none" baseline="0"/>
            </a:lvl1pPr>
          </a:lstStyle>
          <a:p>
            <a:r>
              <a:rPr lang="en-US" dirty="0"/>
              <a:t>Click to edit Master title style</a:t>
            </a:r>
            <a:endParaRPr lang="en-GB" dirty="0"/>
          </a:p>
        </p:txBody>
      </p:sp>
      <p:sp>
        <p:nvSpPr>
          <p:cNvPr id="3" name="Text Placeholder 2"/>
          <p:cNvSpPr>
            <a:spLocks noGrp="1"/>
          </p:cNvSpPr>
          <p:nvPr>
            <p:ph type="body" idx="1"/>
          </p:nvPr>
        </p:nvSpPr>
        <p:spPr>
          <a:xfrm>
            <a:off x="691109" y="2420888"/>
            <a:ext cx="7775575" cy="1500187"/>
          </a:xfrm>
        </p:spPr>
        <p:txBody>
          <a:bodyPr anchor="t" anchorCtr="0"/>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7" name="Date Placeholder 3"/>
          <p:cNvSpPr>
            <a:spLocks noGrp="1"/>
          </p:cNvSpPr>
          <p:nvPr>
            <p:ph type="dt" sz="half" idx="2"/>
          </p:nvPr>
        </p:nvSpPr>
        <p:spPr>
          <a:xfrm>
            <a:off x="2123728" y="6334125"/>
            <a:ext cx="1224136" cy="365125"/>
          </a:xfrm>
          <a:prstGeom prst="rect">
            <a:avLst/>
          </a:prstGeom>
        </p:spPr>
        <p:txBody>
          <a:bodyPr/>
          <a:lstStyle>
            <a:lvl1pPr>
              <a:defRPr sz="1200">
                <a:solidFill>
                  <a:schemeClr val="tx1">
                    <a:lumMod val="50000"/>
                    <a:lumOff val="50000"/>
                  </a:schemeClr>
                </a:solidFill>
              </a:defRPr>
            </a:lvl1pPr>
          </a:lstStyle>
          <a:p>
            <a:fld id="{B5E69749-5551-4F5F-A3EA-C88943F21456}" type="datetimeFigureOut">
              <a:rPr lang="en-GB" smtClean="0"/>
              <a:pPr/>
              <a:t>09/01/2019</a:t>
            </a:fld>
            <a:endParaRPr lang="en-GB" dirty="0"/>
          </a:p>
        </p:txBody>
      </p:sp>
      <p:sp>
        <p:nvSpPr>
          <p:cNvPr id="8" name="Footer Placeholder 4"/>
          <p:cNvSpPr>
            <a:spLocks noGrp="1"/>
          </p:cNvSpPr>
          <p:nvPr>
            <p:ph type="ftr" sz="quarter" idx="3"/>
          </p:nvPr>
        </p:nvSpPr>
        <p:spPr>
          <a:xfrm>
            <a:off x="3419872" y="6334125"/>
            <a:ext cx="4464496" cy="365125"/>
          </a:xfrm>
          <a:prstGeom prst="rect">
            <a:avLst/>
          </a:prstGeom>
        </p:spPr>
        <p:txBody>
          <a:bodyPr/>
          <a:lstStyle>
            <a:lvl1pPr>
              <a:defRPr lang="en-GB" sz="1200" kern="1200" dirty="0">
                <a:solidFill>
                  <a:schemeClr val="tx1">
                    <a:lumMod val="50000"/>
                    <a:lumOff val="50000"/>
                  </a:schemeClr>
                </a:solidFill>
                <a:latin typeface="+mn-lt"/>
                <a:ea typeface="+mn-ea"/>
                <a:cs typeface="+mn-cs"/>
              </a:defRPr>
            </a:lvl1pPr>
          </a:lstStyle>
          <a:p>
            <a:endParaRPr lang="en-GB" dirty="0"/>
          </a:p>
        </p:txBody>
      </p:sp>
      <p:sp>
        <p:nvSpPr>
          <p:cNvPr id="9" name="Slide Number Placeholder 5"/>
          <p:cNvSpPr>
            <a:spLocks noGrp="1"/>
          </p:cNvSpPr>
          <p:nvPr>
            <p:ph type="sldNum" sz="quarter" idx="4"/>
          </p:nvPr>
        </p:nvSpPr>
        <p:spPr>
          <a:xfrm>
            <a:off x="7945388" y="6334125"/>
            <a:ext cx="514400" cy="365125"/>
          </a:xfrm>
          <a:prstGeom prst="rect">
            <a:avLst/>
          </a:prstGeom>
        </p:spPr>
        <p:txBody>
          <a:bodyPr/>
          <a:lstStyle>
            <a:lvl1pPr>
              <a:defRPr sz="1200">
                <a:solidFill>
                  <a:schemeClr val="tx1">
                    <a:lumMod val="50000"/>
                    <a:lumOff val="50000"/>
                  </a:schemeClr>
                </a:solidFill>
              </a:defRPr>
            </a:lvl1pPr>
          </a:lstStyle>
          <a:p>
            <a:fld id="{5DB98E5A-76C0-453E-B1E0-BC4AB04722D5}" type="slidenum">
              <a:rPr lang="en-GB" smtClean="0"/>
              <a:pPr/>
              <a:t>‹#›</a:t>
            </a:fld>
            <a:endParaRPr lang="en-GB" dirty="0"/>
          </a:p>
        </p:txBody>
      </p:sp>
    </p:spTree>
    <p:extLst>
      <p:ext uri="{BB962C8B-B14F-4D97-AF65-F5344CB8AC3E}">
        <p14:creationId xmlns:p14="http://schemas.microsoft.com/office/powerpoint/2010/main" val="2003298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4212" y="1196975"/>
            <a:ext cx="3811587" cy="4679950"/>
          </a:xfrm>
        </p:spPr>
        <p:txBody>
          <a:bodyPr/>
          <a:lstStyle>
            <a:lvl1pPr marL="342900" marR="0" indent="-3429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2000"/>
            </a:lvl1pPr>
            <a:lvl2pPr marL="742950" marR="0" indent="-28575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2000"/>
            </a:lvl2pPr>
            <a:lvl3pPr marL="1143000" marR="0"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2000"/>
            </a:lvl3pPr>
            <a:lvl4pPr marL="1600200" marR="0"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1600"/>
            </a:lvl4pPr>
            <a:lvl5pPr marL="2057400" marR="0"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1600"/>
            </a:lvl5pPr>
            <a:lvl6pPr>
              <a:defRPr sz="1800"/>
            </a:lvl6pPr>
            <a:lvl7pPr>
              <a:defRPr sz="1800"/>
            </a:lvl7pPr>
            <a:lvl8pPr>
              <a:defRPr sz="1800"/>
            </a:lvl8pPr>
            <a:lvl9pPr>
              <a:defRPr sz="1800"/>
            </a:lvl9pPr>
          </a:lstStyle>
          <a:p>
            <a:pPr marL="342900" marR="0" lvl="0" indent="-3429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2000" b="1" i="0" u="none" strike="noStrike" kern="1200" cap="none" spc="0" normalizeH="0" baseline="0" noProof="0" dirty="0">
                <a:ln>
                  <a:noFill/>
                </a:ln>
                <a:solidFill>
                  <a:prstClr val="black"/>
                </a:solidFill>
                <a:effectLst/>
                <a:uLnTx/>
                <a:uFillTx/>
                <a:latin typeface="+mn-lt"/>
                <a:ea typeface="+mn-ea"/>
                <a:cs typeface="+mn-cs"/>
              </a:rPr>
              <a:t>Click to edit Master text styles</a:t>
            </a:r>
          </a:p>
          <a:p>
            <a:pPr marL="742950" marR="0" lvl="1" indent="-28575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Second level</a:t>
            </a:r>
          </a:p>
          <a:p>
            <a:pPr marL="1143000" marR="0" lvl="2"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Third level</a:t>
            </a:r>
          </a:p>
          <a:p>
            <a:pPr marL="1600200" marR="0" lvl="3"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Fourth level</a:t>
            </a:r>
          </a:p>
          <a:p>
            <a:pPr marL="2057400" marR="0" lvl="4"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Fifth level</a:t>
            </a:r>
            <a:endParaRPr kumimoji="0" lang="en-GB" sz="1600" b="0" i="0" u="none" strike="noStrike" kern="1200" cap="none" spc="0" normalizeH="0" baseline="0" noProof="0" dirty="0">
              <a:ln>
                <a:noFill/>
              </a:ln>
              <a:solidFill>
                <a:prstClr val="black"/>
              </a:solidFill>
              <a:effectLst/>
              <a:uLnTx/>
              <a:uFillTx/>
              <a:latin typeface="+mn-lt"/>
              <a:ea typeface="+mn-ea"/>
              <a:cs typeface="+mn-cs"/>
            </a:endParaRPr>
          </a:p>
        </p:txBody>
      </p:sp>
      <p:sp>
        <p:nvSpPr>
          <p:cNvPr id="4" name="Content Placeholder 3"/>
          <p:cNvSpPr>
            <a:spLocks noGrp="1"/>
          </p:cNvSpPr>
          <p:nvPr>
            <p:ph sz="half" idx="2"/>
          </p:nvPr>
        </p:nvSpPr>
        <p:spPr>
          <a:xfrm>
            <a:off x="4648200" y="1196975"/>
            <a:ext cx="3811588" cy="4679950"/>
          </a:xfrm>
        </p:spPr>
        <p:txBody>
          <a:bodyPr/>
          <a:lstStyle>
            <a:lvl1pPr marL="342900" marR="0" indent="-3429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2000"/>
            </a:lvl1pPr>
            <a:lvl2pPr marL="742950" marR="0" indent="-28575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2000"/>
            </a:lvl2pPr>
            <a:lvl3pPr marL="1143000" marR="0"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2000"/>
            </a:lvl3pPr>
            <a:lvl4pPr marL="1600200" marR="0"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1600"/>
            </a:lvl4pPr>
            <a:lvl5pPr marL="2057400" marR="0"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1600"/>
            </a:lvl5pPr>
            <a:lvl6pPr>
              <a:defRPr sz="1800"/>
            </a:lvl6pPr>
            <a:lvl7pPr>
              <a:defRPr sz="1800"/>
            </a:lvl7pPr>
            <a:lvl8pPr>
              <a:defRPr sz="1800"/>
            </a:lvl8pPr>
            <a:lvl9pPr>
              <a:defRPr sz="1800"/>
            </a:lvl9pPr>
          </a:lstStyle>
          <a:p>
            <a:pPr marL="342900" marR="0" lvl="0" indent="-3429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2000" b="1" i="0" u="none" strike="noStrike" kern="1200" cap="none" spc="0" normalizeH="0" baseline="0" noProof="0" dirty="0">
                <a:ln>
                  <a:noFill/>
                </a:ln>
                <a:solidFill>
                  <a:prstClr val="black"/>
                </a:solidFill>
                <a:effectLst/>
                <a:uLnTx/>
                <a:uFillTx/>
                <a:latin typeface="+mn-lt"/>
                <a:ea typeface="+mn-ea"/>
                <a:cs typeface="+mn-cs"/>
              </a:rPr>
              <a:t>Click to edit Master text styles</a:t>
            </a:r>
          </a:p>
          <a:p>
            <a:pPr marL="742950" marR="0" lvl="1" indent="-28575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Second level</a:t>
            </a:r>
          </a:p>
          <a:p>
            <a:pPr marL="1143000" marR="0" lvl="2"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Third level</a:t>
            </a:r>
          </a:p>
          <a:p>
            <a:pPr marL="1600200" marR="0" lvl="3"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Fourth level</a:t>
            </a:r>
          </a:p>
          <a:p>
            <a:pPr marL="2057400" marR="0" lvl="4"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Fifth level</a:t>
            </a:r>
            <a:endParaRPr kumimoji="0" lang="en-GB" sz="1600" b="0" i="0" u="none" strike="noStrike" kern="1200" cap="none" spc="0" normalizeH="0" baseline="0" noProof="0" dirty="0">
              <a:ln>
                <a:noFill/>
              </a:ln>
              <a:solidFill>
                <a:prstClr val="black"/>
              </a:solidFill>
              <a:effectLst/>
              <a:uLnTx/>
              <a:uFillTx/>
              <a:latin typeface="+mn-lt"/>
              <a:ea typeface="+mn-ea"/>
              <a:cs typeface="+mn-cs"/>
            </a:endParaRPr>
          </a:p>
        </p:txBody>
      </p:sp>
      <p:sp>
        <p:nvSpPr>
          <p:cNvPr id="8" name="Date Placeholder 3"/>
          <p:cNvSpPr>
            <a:spLocks noGrp="1"/>
          </p:cNvSpPr>
          <p:nvPr>
            <p:ph type="dt" sz="half" idx="10"/>
          </p:nvPr>
        </p:nvSpPr>
        <p:spPr>
          <a:xfrm>
            <a:off x="2123728" y="6334125"/>
            <a:ext cx="1224136" cy="365125"/>
          </a:xfrm>
          <a:prstGeom prst="rect">
            <a:avLst/>
          </a:prstGeom>
        </p:spPr>
        <p:txBody>
          <a:bodyPr/>
          <a:lstStyle>
            <a:lvl1pPr>
              <a:defRPr sz="1200">
                <a:solidFill>
                  <a:schemeClr val="tx1">
                    <a:lumMod val="50000"/>
                    <a:lumOff val="50000"/>
                  </a:schemeClr>
                </a:solidFill>
              </a:defRPr>
            </a:lvl1pPr>
          </a:lstStyle>
          <a:p>
            <a:fld id="{B5E69749-5551-4F5F-A3EA-C88943F21456}" type="datetimeFigureOut">
              <a:rPr lang="en-GB" smtClean="0"/>
              <a:pPr/>
              <a:t>09/01/2019</a:t>
            </a:fld>
            <a:endParaRPr lang="en-GB" dirty="0"/>
          </a:p>
        </p:txBody>
      </p:sp>
      <p:sp>
        <p:nvSpPr>
          <p:cNvPr id="9" name="Footer Placeholder 4"/>
          <p:cNvSpPr>
            <a:spLocks noGrp="1"/>
          </p:cNvSpPr>
          <p:nvPr>
            <p:ph type="ftr" sz="quarter" idx="3"/>
          </p:nvPr>
        </p:nvSpPr>
        <p:spPr>
          <a:xfrm>
            <a:off x="3419872" y="6334125"/>
            <a:ext cx="4464496" cy="365125"/>
          </a:xfrm>
          <a:prstGeom prst="rect">
            <a:avLst/>
          </a:prstGeom>
        </p:spPr>
        <p:txBody>
          <a:bodyPr/>
          <a:lstStyle>
            <a:lvl1pPr>
              <a:defRPr lang="en-GB" sz="1200" kern="1200" dirty="0">
                <a:solidFill>
                  <a:schemeClr val="tx1">
                    <a:lumMod val="50000"/>
                    <a:lumOff val="50000"/>
                  </a:schemeClr>
                </a:solidFill>
                <a:latin typeface="+mn-lt"/>
                <a:ea typeface="+mn-ea"/>
                <a:cs typeface="+mn-cs"/>
              </a:defRPr>
            </a:lvl1pPr>
          </a:lstStyle>
          <a:p>
            <a:endParaRPr lang="en-GB" dirty="0"/>
          </a:p>
        </p:txBody>
      </p:sp>
      <p:sp>
        <p:nvSpPr>
          <p:cNvPr id="10" name="Slide Number Placeholder 5"/>
          <p:cNvSpPr>
            <a:spLocks noGrp="1"/>
          </p:cNvSpPr>
          <p:nvPr>
            <p:ph type="sldNum" sz="quarter" idx="4"/>
          </p:nvPr>
        </p:nvSpPr>
        <p:spPr>
          <a:xfrm>
            <a:off x="7945388" y="6334125"/>
            <a:ext cx="514400" cy="365125"/>
          </a:xfrm>
          <a:prstGeom prst="rect">
            <a:avLst/>
          </a:prstGeom>
        </p:spPr>
        <p:txBody>
          <a:bodyPr/>
          <a:lstStyle>
            <a:lvl1pPr>
              <a:defRPr sz="1200">
                <a:solidFill>
                  <a:schemeClr val="tx1">
                    <a:lumMod val="50000"/>
                    <a:lumOff val="50000"/>
                  </a:schemeClr>
                </a:solidFill>
              </a:defRPr>
            </a:lvl1pPr>
          </a:lstStyle>
          <a:p>
            <a:fld id="{5DB98E5A-76C0-453E-B1E0-BC4AB04722D5}" type="slidenum">
              <a:rPr lang="en-GB" smtClean="0"/>
              <a:pPr/>
              <a:t>‹#›</a:t>
            </a:fld>
            <a:endParaRPr lang="en-GB" dirty="0"/>
          </a:p>
        </p:txBody>
      </p:sp>
    </p:spTree>
    <p:extLst>
      <p:ext uri="{BB962C8B-B14F-4D97-AF65-F5344CB8AC3E}">
        <p14:creationId xmlns:p14="http://schemas.microsoft.com/office/powerpoint/2010/main" val="4204497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Emphasis box">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4213" y="1196975"/>
            <a:ext cx="3811587" cy="4679950"/>
          </a:xfrm>
        </p:spPr>
        <p:txBody>
          <a:bodyPr/>
          <a:lstStyle>
            <a:lvl1pPr marL="0" marR="0" indent="0" algn="l" defTabSz="914400" rtl="0" eaLnBrk="1" fontAlgn="auto" latinLnBrk="0" hangingPunct="1">
              <a:lnSpc>
                <a:spcPct val="120000"/>
              </a:lnSpc>
              <a:spcBef>
                <a:spcPts val="0"/>
              </a:spcBef>
              <a:spcAft>
                <a:spcPts val="600"/>
              </a:spcAft>
              <a:buClr>
                <a:srgbClr val="1F497D"/>
              </a:buClr>
              <a:buSzTx/>
              <a:buFontTx/>
              <a:buNone/>
              <a:tabLst/>
              <a:defRPr sz="2000"/>
            </a:lvl1pPr>
            <a:lvl2pPr marL="742950" marR="0" indent="-28575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2000"/>
            </a:lvl2pPr>
            <a:lvl3pPr marL="1143000" marR="0"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2000"/>
            </a:lvl3pPr>
            <a:lvl4pPr marL="1600200" marR="0"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1600"/>
            </a:lvl4pPr>
            <a:lvl5pPr marL="2057400" marR="0"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1600"/>
            </a:lvl5pPr>
            <a:lvl6pPr>
              <a:defRPr sz="1800"/>
            </a:lvl6pPr>
            <a:lvl7pPr>
              <a:defRPr sz="1800"/>
            </a:lvl7pPr>
            <a:lvl8pPr>
              <a:defRPr sz="1800"/>
            </a:lvl8pPr>
            <a:lvl9pPr>
              <a:defRPr sz="1800"/>
            </a:lvl9pPr>
          </a:lstStyle>
          <a:p>
            <a:pPr marL="342900" marR="0" lvl="0" indent="-3429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2000" b="1" i="0" u="none" strike="noStrike" kern="1200" cap="none" spc="0" normalizeH="0" baseline="0" noProof="0" dirty="0">
                <a:ln>
                  <a:noFill/>
                </a:ln>
                <a:solidFill>
                  <a:prstClr val="black"/>
                </a:solidFill>
                <a:effectLst/>
                <a:uLnTx/>
                <a:uFillTx/>
                <a:latin typeface="+mn-lt"/>
                <a:ea typeface="+mn-ea"/>
                <a:cs typeface="+mn-cs"/>
              </a:rPr>
              <a:t>Click to edit Master text styles</a:t>
            </a:r>
          </a:p>
          <a:p>
            <a:pPr marL="742950" marR="0" lvl="1" indent="-28575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Second level</a:t>
            </a:r>
          </a:p>
          <a:p>
            <a:pPr marL="1143000" marR="0" lvl="2"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Third level</a:t>
            </a:r>
          </a:p>
          <a:p>
            <a:pPr marL="1600200" marR="0" lvl="3"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Fourth level</a:t>
            </a:r>
          </a:p>
          <a:p>
            <a:pPr marL="2057400" marR="0" lvl="4"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Fifth level</a:t>
            </a:r>
            <a:endParaRPr kumimoji="0" lang="en-GB" sz="1600" b="0" i="0" u="none" strike="noStrike" kern="1200" cap="none" spc="0" normalizeH="0" baseline="0" noProof="0" dirty="0">
              <a:ln>
                <a:noFill/>
              </a:ln>
              <a:solidFill>
                <a:prstClr val="black"/>
              </a:solidFill>
              <a:effectLst/>
              <a:uLnTx/>
              <a:uFillTx/>
              <a:latin typeface="+mn-lt"/>
              <a:ea typeface="+mn-ea"/>
              <a:cs typeface="+mn-cs"/>
            </a:endParaRPr>
          </a:p>
        </p:txBody>
      </p:sp>
      <p:sp>
        <p:nvSpPr>
          <p:cNvPr id="4" name="Content Placeholder 3"/>
          <p:cNvSpPr>
            <a:spLocks noGrp="1"/>
          </p:cNvSpPr>
          <p:nvPr>
            <p:ph sz="half" idx="2"/>
          </p:nvPr>
        </p:nvSpPr>
        <p:spPr>
          <a:xfrm>
            <a:off x="4648201" y="1339474"/>
            <a:ext cx="3811588" cy="830997"/>
          </a:xfrm>
          <a:solidFill>
            <a:srgbClr val="C6E0E4"/>
          </a:solidFill>
          <a:ln>
            <a:solidFill>
              <a:schemeClr val="tx2"/>
            </a:solidFill>
          </a:ln>
        </p:spPr>
        <p:txBody>
          <a:bodyPr vert="horz" lIns="108000" tIns="45720" rIns="91440" bIns="45720" rtlCol="0">
            <a:spAutoFit/>
          </a:bodyPr>
          <a:lstStyle>
            <a:lvl1pPr marL="0" marR="0" indent="0" algn="l" defTabSz="914400" rtl="0" eaLnBrk="1" fontAlgn="auto" latinLnBrk="0" hangingPunct="1">
              <a:lnSpc>
                <a:spcPct val="120000"/>
              </a:lnSpc>
              <a:spcBef>
                <a:spcPts val="0"/>
              </a:spcBef>
              <a:spcAft>
                <a:spcPts val="600"/>
              </a:spcAft>
              <a:buClr>
                <a:srgbClr val="1F497D"/>
              </a:buClr>
              <a:buSzTx/>
              <a:buFontTx/>
              <a:buNone/>
              <a:tabLst/>
              <a:defRPr lang="en-US" dirty="0" smtClean="0"/>
            </a:lvl1pPr>
            <a:lvl2pPr marL="742950" marR="0" indent="-28575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lvl2pPr>
            <a:lvl3pPr marL="1143000" marR="0"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lvl3pPr>
            <a:lvl4pPr marL="1600200" marR="0"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lvl4pPr>
            <a:lvl5pPr marL="2057400" marR="0"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lvl5pPr>
          </a:lstStyle>
          <a:p>
            <a:pPr marL="342900" marR="0" lvl="0" indent="-3429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2000" b="1" i="0" u="none" strike="noStrike" kern="1200" cap="none" spc="0" normalizeH="0" baseline="0" noProof="0" dirty="0">
                <a:ln>
                  <a:noFill/>
                </a:ln>
                <a:solidFill>
                  <a:prstClr val="black"/>
                </a:solidFill>
                <a:effectLst/>
                <a:uLnTx/>
                <a:uFillTx/>
                <a:latin typeface="+mn-lt"/>
                <a:ea typeface="+mn-ea"/>
                <a:cs typeface="+mn-cs"/>
              </a:rPr>
              <a:t>Click to edit Master text styles</a:t>
            </a:r>
          </a:p>
        </p:txBody>
      </p:sp>
      <p:sp>
        <p:nvSpPr>
          <p:cNvPr id="8" name="Date Placeholder 3"/>
          <p:cNvSpPr>
            <a:spLocks noGrp="1"/>
          </p:cNvSpPr>
          <p:nvPr>
            <p:ph type="dt" sz="half" idx="10"/>
          </p:nvPr>
        </p:nvSpPr>
        <p:spPr>
          <a:xfrm>
            <a:off x="2123728" y="6334125"/>
            <a:ext cx="1224136" cy="365125"/>
          </a:xfrm>
          <a:prstGeom prst="rect">
            <a:avLst/>
          </a:prstGeom>
        </p:spPr>
        <p:txBody>
          <a:bodyPr/>
          <a:lstStyle>
            <a:lvl1pPr>
              <a:defRPr sz="1200">
                <a:solidFill>
                  <a:schemeClr val="tx1">
                    <a:lumMod val="50000"/>
                    <a:lumOff val="50000"/>
                  </a:schemeClr>
                </a:solidFill>
              </a:defRPr>
            </a:lvl1pPr>
          </a:lstStyle>
          <a:p>
            <a:fld id="{B5E69749-5551-4F5F-A3EA-C88943F21456}" type="datetimeFigureOut">
              <a:rPr lang="en-GB" smtClean="0"/>
              <a:pPr/>
              <a:t>09/01/2019</a:t>
            </a:fld>
            <a:endParaRPr lang="en-GB" dirty="0"/>
          </a:p>
        </p:txBody>
      </p:sp>
      <p:sp>
        <p:nvSpPr>
          <p:cNvPr id="9" name="Footer Placeholder 4"/>
          <p:cNvSpPr>
            <a:spLocks noGrp="1"/>
          </p:cNvSpPr>
          <p:nvPr>
            <p:ph type="ftr" sz="quarter" idx="3"/>
          </p:nvPr>
        </p:nvSpPr>
        <p:spPr>
          <a:xfrm>
            <a:off x="3419872" y="6334125"/>
            <a:ext cx="4464496" cy="365125"/>
          </a:xfrm>
          <a:prstGeom prst="rect">
            <a:avLst/>
          </a:prstGeom>
        </p:spPr>
        <p:txBody>
          <a:bodyPr/>
          <a:lstStyle>
            <a:lvl1pPr>
              <a:defRPr lang="en-GB" sz="1200" kern="1200" dirty="0">
                <a:solidFill>
                  <a:schemeClr val="tx1">
                    <a:lumMod val="50000"/>
                    <a:lumOff val="50000"/>
                  </a:schemeClr>
                </a:solidFill>
                <a:latin typeface="+mn-lt"/>
                <a:ea typeface="+mn-ea"/>
                <a:cs typeface="+mn-cs"/>
              </a:defRPr>
            </a:lvl1pPr>
          </a:lstStyle>
          <a:p>
            <a:endParaRPr lang="en-GB" dirty="0"/>
          </a:p>
        </p:txBody>
      </p:sp>
      <p:sp>
        <p:nvSpPr>
          <p:cNvPr id="10" name="Slide Number Placeholder 5"/>
          <p:cNvSpPr>
            <a:spLocks noGrp="1"/>
          </p:cNvSpPr>
          <p:nvPr>
            <p:ph type="sldNum" sz="quarter" idx="4"/>
          </p:nvPr>
        </p:nvSpPr>
        <p:spPr>
          <a:xfrm>
            <a:off x="7945388" y="6334125"/>
            <a:ext cx="514400" cy="365125"/>
          </a:xfrm>
          <a:prstGeom prst="rect">
            <a:avLst/>
          </a:prstGeom>
        </p:spPr>
        <p:txBody>
          <a:bodyPr/>
          <a:lstStyle>
            <a:lvl1pPr>
              <a:defRPr sz="1200">
                <a:solidFill>
                  <a:schemeClr val="tx1">
                    <a:lumMod val="50000"/>
                    <a:lumOff val="50000"/>
                  </a:schemeClr>
                </a:solidFill>
              </a:defRPr>
            </a:lvl1pPr>
          </a:lstStyle>
          <a:p>
            <a:fld id="{5DB98E5A-76C0-453E-B1E0-BC4AB04722D5}" type="slidenum">
              <a:rPr lang="en-GB" smtClean="0"/>
              <a:pPr/>
              <a:t>‹#›</a:t>
            </a:fld>
            <a:endParaRPr lang="en-GB" dirty="0"/>
          </a:p>
        </p:txBody>
      </p:sp>
    </p:spTree>
    <p:extLst>
      <p:ext uri="{BB962C8B-B14F-4D97-AF65-F5344CB8AC3E}">
        <p14:creationId xmlns:p14="http://schemas.microsoft.com/office/powerpoint/2010/main" val="2511808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84213" y="1196975"/>
            <a:ext cx="3813175" cy="648097"/>
          </a:xfrm>
          <a:solidFill>
            <a:srgbClr val="C6E0E4"/>
          </a:solidFill>
          <a:ln>
            <a:solidFill>
              <a:schemeClr val="tx2"/>
            </a:solidFill>
          </a:ln>
        </p:spPr>
        <p:txBody>
          <a:bodyPr vert="horz" lIns="91440" tIns="45720" rIns="91440" bIns="45720" rtlCol="0">
            <a:noAutofit/>
          </a:bodyPr>
          <a:lstStyle>
            <a:lvl1pPr>
              <a:defRPr lang="en-US" dirty="0" smtClean="0"/>
            </a:lvl1pPr>
          </a:lstStyle>
          <a:p>
            <a:pPr lvl="0"/>
            <a:r>
              <a:rPr lang="en-US" dirty="0"/>
              <a:t>Click to edit Master text styles</a:t>
            </a:r>
          </a:p>
        </p:txBody>
      </p:sp>
      <p:sp>
        <p:nvSpPr>
          <p:cNvPr id="4" name="Content Placeholder 3"/>
          <p:cNvSpPr>
            <a:spLocks noGrp="1"/>
          </p:cNvSpPr>
          <p:nvPr>
            <p:ph sz="half" idx="2"/>
          </p:nvPr>
        </p:nvSpPr>
        <p:spPr>
          <a:xfrm>
            <a:off x="684213" y="1845072"/>
            <a:ext cx="3813175" cy="4031853"/>
          </a:xfrm>
          <a:ln>
            <a:solidFill>
              <a:schemeClr val="tx2"/>
            </a:solidFill>
          </a:ln>
        </p:spPr>
        <p:txBody>
          <a:bodyPr/>
          <a:lstStyle>
            <a:lvl1pPr>
              <a:defRPr sz="2000"/>
            </a:lvl1pPr>
            <a:lvl2pPr>
              <a:defRPr sz="2000"/>
            </a:lvl2pPr>
            <a:lvl3pPr>
              <a:defRPr sz="20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4645026" y="1196975"/>
            <a:ext cx="3814763" cy="648097"/>
          </a:xfrm>
          <a:solidFill>
            <a:srgbClr val="C6E0E4"/>
          </a:solidFill>
          <a:ln>
            <a:solidFill>
              <a:schemeClr val="tx2"/>
            </a:solidFill>
          </a:ln>
        </p:spPr>
        <p:txBody>
          <a:bodyPr vert="horz" lIns="91440" tIns="45720" rIns="91440" bIns="45720" rtlCol="0">
            <a:noAutofit/>
          </a:bodyPr>
          <a:lstStyle>
            <a:lvl1pPr>
              <a:defRPr lang="en-US" dirty="0" smtClean="0"/>
            </a:lvl1pPr>
          </a:lstStyle>
          <a:p>
            <a:pPr lvl="0"/>
            <a:r>
              <a:rPr lang="en-US" dirty="0"/>
              <a:t>Click to edit Master text styles</a:t>
            </a:r>
          </a:p>
        </p:txBody>
      </p:sp>
      <p:sp>
        <p:nvSpPr>
          <p:cNvPr id="6" name="Content Placeholder 5"/>
          <p:cNvSpPr>
            <a:spLocks noGrp="1"/>
          </p:cNvSpPr>
          <p:nvPr>
            <p:ph sz="quarter" idx="4"/>
          </p:nvPr>
        </p:nvSpPr>
        <p:spPr>
          <a:xfrm>
            <a:off x="4645026" y="1845072"/>
            <a:ext cx="3814763" cy="4031853"/>
          </a:xfrm>
          <a:ln>
            <a:solidFill>
              <a:schemeClr val="tx2"/>
            </a:solidFill>
          </a:ln>
        </p:spPr>
        <p:txBody>
          <a:bodyPr/>
          <a:lstStyle>
            <a:lvl1pPr>
              <a:defRPr sz="2000"/>
            </a:lvl1pPr>
            <a:lvl2pPr>
              <a:defRPr sz="2000"/>
            </a:lvl2pPr>
            <a:lvl3pPr>
              <a:defRPr sz="20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Date Placeholder 3"/>
          <p:cNvSpPr>
            <a:spLocks noGrp="1"/>
          </p:cNvSpPr>
          <p:nvPr>
            <p:ph type="dt" sz="half" idx="10"/>
          </p:nvPr>
        </p:nvSpPr>
        <p:spPr>
          <a:xfrm>
            <a:off x="2123728" y="6334125"/>
            <a:ext cx="1224136" cy="365125"/>
          </a:xfrm>
          <a:prstGeom prst="rect">
            <a:avLst/>
          </a:prstGeom>
        </p:spPr>
        <p:txBody>
          <a:bodyPr/>
          <a:lstStyle>
            <a:lvl1pPr>
              <a:defRPr sz="1200">
                <a:solidFill>
                  <a:schemeClr val="tx1">
                    <a:lumMod val="50000"/>
                    <a:lumOff val="50000"/>
                  </a:schemeClr>
                </a:solidFill>
              </a:defRPr>
            </a:lvl1pPr>
          </a:lstStyle>
          <a:p>
            <a:fld id="{B5E69749-5551-4F5F-A3EA-C88943F21456}" type="datetimeFigureOut">
              <a:rPr lang="en-GB" smtClean="0"/>
              <a:pPr/>
              <a:t>09/01/2019</a:t>
            </a:fld>
            <a:endParaRPr lang="en-GB" dirty="0"/>
          </a:p>
        </p:txBody>
      </p:sp>
      <p:sp>
        <p:nvSpPr>
          <p:cNvPr id="11" name="Footer Placeholder 4"/>
          <p:cNvSpPr>
            <a:spLocks noGrp="1"/>
          </p:cNvSpPr>
          <p:nvPr>
            <p:ph type="ftr" sz="quarter" idx="11"/>
          </p:nvPr>
        </p:nvSpPr>
        <p:spPr>
          <a:xfrm>
            <a:off x="3419872" y="6334125"/>
            <a:ext cx="4464496" cy="365125"/>
          </a:xfrm>
          <a:prstGeom prst="rect">
            <a:avLst/>
          </a:prstGeom>
        </p:spPr>
        <p:txBody>
          <a:bodyPr/>
          <a:lstStyle>
            <a:lvl1pPr>
              <a:defRPr lang="en-GB" sz="1200" kern="1200" dirty="0">
                <a:solidFill>
                  <a:schemeClr val="tx1">
                    <a:lumMod val="50000"/>
                    <a:lumOff val="50000"/>
                  </a:schemeClr>
                </a:solidFill>
                <a:latin typeface="+mn-lt"/>
                <a:ea typeface="+mn-ea"/>
                <a:cs typeface="+mn-cs"/>
              </a:defRPr>
            </a:lvl1pPr>
          </a:lstStyle>
          <a:p>
            <a:endParaRPr lang="en-GB" dirty="0"/>
          </a:p>
        </p:txBody>
      </p:sp>
      <p:sp>
        <p:nvSpPr>
          <p:cNvPr id="12" name="Slide Number Placeholder 5"/>
          <p:cNvSpPr>
            <a:spLocks noGrp="1"/>
          </p:cNvSpPr>
          <p:nvPr>
            <p:ph type="sldNum" sz="quarter" idx="12"/>
          </p:nvPr>
        </p:nvSpPr>
        <p:spPr>
          <a:xfrm>
            <a:off x="7945388" y="6334125"/>
            <a:ext cx="514400" cy="365125"/>
          </a:xfrm>
          <a:prstGeom prst="rect">
            <a:avLst/>
          </a:prstGeom>
        </p:spPr>
        <p:txBody>
          <a:bodyPr/>
          <a:lstStyle>
            <a:lvl1pPr>
              <a:defRPr sz="1200">
                <a:solidFill>
                  <a:schemeClr val="tx1">
                    <a:lumMod val="50000"/>
                    <a:lumOff val="50000"/>
                  </a:schemeClr>
                </a:solidFill>
              </a:defRPr>
            </a:lvl1pPr>
          </a:lstStyle>
          <a:p>
            <a:fld id="{5DB98E5A-76C0-453E-B1E0-BC4AB04722D5}" type="slidenum">
              <a:rPr lang="en-GB" smtClean="0"/>
              <a:pPr/>
              <a:t>‹#›</a:t>
            </a:fld>
            <a:endParaRPr lang="en-GB" dirty="0"/>
          </a:p>
        </p:txBody>
      </p:sp>
    </p:spTree>
    <p:extLst>
      <p:ext uri="{BB962C8B-B14F-4D97-AF65-F5344CB8AC3E}">
        <p14:creationId xmlns:p14="http://schemas.microsoft.com/office/powerpoint/2010/main" val="822229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with Bor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684212" y="1196975"/>
            <a:ext cx="3811587" cy="4752976"/>
          </a:xfrm>
        </p:spPr>
        <p:txBody>
          <a:bodyPr/>
          <a:lstStyle>
            <a:lvl1pPr marL="342900" marR="0" indent="-3429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2000"/>
            </a:lvl1pPr>
            <a:lvl2pPr marL="742950" marR="0" indent="-28575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2000"/>
            </a:lvl2pPr>
            <a:lvl3pPr marL="1143000" marR="0"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2000"/>
            </a:lvl3pPr>
            <a:lvl4pPr marL="1600200" marR="0"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1600"/>
            </a:lvl4pPr>
            <a:lvl5pPr marL="2057400" marR="0"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1600"/>
            </a:lvl5pPr>
            <a:lvl6pPr>
              <a:defRPr sz="1800"/>
            </a:lvl6pPr>
            <a:lvl7pPr>
              <a:defRPr sz="1800"/>
            </a:lvl7pPr>
            <a:lvl8pPr>
              <a:defRPr sz="1800"/>
            </a:lvl8pPr>
            <a:lvl9pPr>
              <a:defRPr sz="1800"/>
            </a:lvl9pPr>
          </a:lstStyle>
          <a:p>
            <a:pPr marL="342900" marR="0" lvl="0" indent="-3429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2000" b="1" i="0" u="none" strike="noStrike" kern="1200" cap="none" spc="0" normalizeH="0" baseline="0" noProof="0" dirty="0">
                <a:ln>
                  <a:noFill/>
                </a:ln>
                <a:solidFill>
                  <a:prstClr val="black"/>
                </a:solidFill>
                <a:effectLst/>
                <a:uLnTx/>
                <a:uFillTx/>
                <a:latin typeface="+mn-lt"/>
                <a:ea typeface="+mn-ea"/>
                <a:cs typeface="+mn-cs"/>
              </a:rPr>
              <a:t>Click to edit Master text styles</a:t>
            </a:r>
          </a:p>
          <a:p>
            <a:pPr marL="742950" marR="0" lvl="1" indent="-28575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Second level</a:t>
            </a:r>
          </a:p>
          <a:p>
            <a:pPr marL="1143000" marR="0" lvl="2"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Third level</a:t>
            </a:r>
          </a:p>
          <a:p>
            <a:pPr marL="1600200" marR="0" lvl="3"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Fourth level</a:t>
            </a:r>
          </a:p>
          <a:p>
            <a:pPr marL="2057400" marR="0" lvl="4"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Fifth level</a:t>
            </a:r>
            <a:endParaRPr kumimoji="0" lang="en-GB" sz="1600" b="0" i="0" u="none" strike="noStrike" kern="1200" cap="none" spc="0" normalizeH="0" baseline="0" noProof="0" dirty="0">
              <a:ln>
                <a:noFill/>
              </a:ln>
              <a:solidFill>
                <a:prstClr val="black"/>
              </a:solidFill>
              <a:effectLst/>
              <a:uLnTx/>
              <a:uFillTx/>
              <a:latin typeface="+mn-lt"/>
              <a:ea typeface="+mn-ea"/>
              <a:cs typeface="+mn-cs"/>
            </a:endParaRPr>
          </a:p>
        </p:txBody>
      </p:sp>
      <p:sp>
        <p:nvSpPr>
          <p:cNvPr id="4" name="Content Placeholder 3"/>
          <p:cNvSpPr>
            <a:spLocks noGrp="1"/>
          </p:cNvSpPr>
          <p:nvPr>
            <p:ph sz="half" idx="2"/>
          </p:nvPr>
        </p:nvSpPr>
        <p:spPr>
          <a:xfrm>
            <a:off x="4648200" y="1196975"/>
            <a:ext cx="3811588" cy="4752976"/>
          </a:xfrm>
          <a:ln>
            <a:solidFill>
              <a:schemeClr val="tx2"/>
            </a:solidFill>
          </a:ln>
        </p:spPr>
        <p:txBody>
          <a:bodyPr/>
          <a:lstStyle>
            <a:lvl1pPr marL="342900" marR="0" indent="-3429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2000"/>
            </a:lvl1pPr>
            <a:lvl2pPr marL="742950" marR="0" indent="-28575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2000"/>
            </a:lvl2pPr>
            <a:lvl3pPr marL="1143000" marR="0"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2000"/>
            </a:lvl3pPr>
            <a:lvl4pPr marL="1600200" marR="0"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1600"/>
            </a:lvl4pPr>
            <a:lvl5pPr marL="2057400" marR="0"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sz="1600"/>
            </a:lvl5pPr>
            <a:lvl6pPr>
              <a:defRPr sz="1800"/>
            </a:lvl6pPr>
            <a:lvl7pPr>
              <a:defRPr sz="1800"/>
            </a:lvl7pPr>
            <a:lvl8pPr>
              <a:defRPr sz="1800"/>
            </a:lvl8pPr>
            <a:lvl9pPr>
              <a:defRPr sz="1800"/>
            </a:lvl9pPr>
          </a:lstStyle>
          <a:p>
            <a:pPr marL="342900" marR="0" lvl="0" indent="-3429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2000" b="1" i="0" u="none" strike="noStrike" kern="1200" cap="none" spc="0" normalizeH="0" baseline="0" noProof="0" dirty="0">
                <a:ln>
                  <a:noFill/>
                </a:ln>
                <a:solidFill>
                  <a:prstClr val="black"/>
                </a:solidFill>
                <a:effectLst/>
                <a:uLnTx/>
                <a:uFillTx/>
                <a:latin typeface="+mn-lt"/>
                <a:ea typeface="+mn-ea"/>
                <a:cs typeface="+mn-cs"/>
              </a:rPr>
              <a:t>Click to edit Master text styles</a:t>
            </a:r>
          </a:p>
          <a:p>
            <a:pPr marL="742950" marR="0" lvl="1" indent="-28575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Second level</a:t>
            </a:r>
          </a:p>
          <a:p>
            <a:pPr marL="1143000" marR="0" lvl="2"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Third level</a:t>
            </a:r>
          </a:p>
          <a:p>
            <a:pPr marL="1600200" marR="0" lvl="3"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Fourth level</a:t>
            </a:r>
          </a:p>
          <a:p>
            <a:pPr marL="2057400" marR="0" lvl="4" indent="-228600" algn="l" defTabSz="914400" rtl="0" eaLnBrk="1" fontAlgn="auto" latinLnBrk="0" hangingPunct="1">
              <a:lnSpc>
                <a:spcPct val="120000"/>
              </a:lnSpc>
              <a:spcBef>
                <a:spcPts val="0"/>
              </a:spcBef>
              <a:spcAft>
                <a:spcPts val="600"/>
              </a:spcAft>
              <a:buClr>
                <a:srgbClr val="1F497D"/>
              </a:buClr>
              <a:buSzTx/>
              <a:buFont typeface="Wingdings" pitchFamily="2" charset="2"/>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Fifth level</a:t>
            </a:r>
            <a:endParaRPr kumimoji="0" lang="en-GB" sz="1600" b="0" i="0" u="none" strike="noStrike" kern="1200" cap="none" spc="0" normalizeH="0" baseline="0" noProof="0" dirty="0">
              <a:ln>
                <a:noFill/>
              </a:ln>
              <a:solidFill>
                <a:prstClr val="black"/>
              </a:solidFill>
              <a:effectLst/>
              <a:uLnTx/>
              <a:uFillTx/>
              <a:latin typeface="+mn-lt"/>
              <a:ea typeface="+mn-ea"/>
              <a:cs typeface="+mn-cs"/>
            </a:endParaRPr>
          </a:p>
        </p:txBody>
      </p:sp>
      <p:sp>
        <p:nvSpPr>
          <p:cNvPr id="8" name="Date Placeholder 3"/>
          <p:cNvSpPr>
            <a:spLocks noGrp="1"/>
          </p:cNvSpPr>
          <p:nvPr>
            <p:ph type="dt" sz="half" idx="10"/>
          </p:nvPr>
        </p:nvSpPr>
        <p:spPr>
          <a:xfrm>
            <a:off x="2123728" y="6334125"/>
            <a:ext cx="1224136" cy="365125"/>
          </a:xfrm>
          <a:prstGeom prst="rect">
            <a:avLst/>
          </a:prstGeom>
        </p:spPr>
        <p:txBody>
          <a:bodyPr/>
          <a:lstStyle>
            <a:lvl1pPr>
              <a:defRPr sz="1200">
                <a:solidFill>
                  <a:schemeClr val="tx1">
                    <a:lumMod val="50000"/>
                    <a:lumOff val="50000"/>
                  </a:schemeClr>
                </a:solidFill>
              </a:defRPr>
            </a:lvl1pPr>
          </a:lstStyle>
          <a:p>
            <a:fld id="{B5E69749-5551-4F5F-A3EA-C88943F21456}" type="datetimeFigureOut">
              <a:rPr lang="en-GB" smtClean="0"/>
              <a:pPr/>
              <a:t>09/01/2019</a:t>
            </a:fld>
            <a:endParaRPr lang="en-GB" dirty="0"/>
          </a:p>
        </p:txBody>
      </p:sp>
      <p:sp>
        <p:nvSpPr>
          <p:cNvPr id="9" name="Footer Placeholder 4"/>
          <p:cNvSpPr>
            <a:spLocks noGrp="1"/>
          </p:cNvSpPr>
          <p:nvPr>
            <p:ph type="ftr" sz="quarter" idx="3"/>
          </p:nvPr>
        </p:nvSpPr>
        <p:spPr>
          <a:xfrm>
            <a:off x="3419872" y="6334125"/>
            <a:ext cx="4464496" cy="365125"/>
          </a:xfrm>
          <a:prstGeom prst="rect">
            <a:avLst/>
          </a:prstGeom>
        </p:spPr>
        <p:txBody>
          <a:bodyPr/>
          <a:lstStyle>
            <a:lvl1pPr>
              <a:defRPr lang="en-GB" sz="1200" kern="1200" dirty="0">
                <a:solidFill>
                  <a:schemeClr val="tx1">
                    <a:lumMod val="50000"/>
                    <a:lumOff val="50000"/>
                  </a:schemeClr>
                </a:solidFill>
                <a:latin typeface="+mn-lt"/>
                <a:ea typeface="+mn-ea"/>
                <a:cs typeface="+mn-cs"/>
              </a:defRPr>
            </a:lvl1pPr>
          </a:lstStyle>
          <a:p>
            <a:endParaRPr lang="en-GB" dirty="0"/>
          </a:p>
        </p:txBody>
      </p:sp>
      <p:sp>
        <p:nvSpPr>
          <p:cNvPr id="10" name="Slide Number Placeholder 5"/>
          <p:cNvSpPr>
            <a:spLocks noGrp="1"/>
          </p:cNvSpPr>
          <p:nvPr>
            <p:ph type="sldNum" sz="quarter" idx="4"/>
          </p:nvPr>
        </p:nvSpPr>
        <p:spPr>
          <a:xfrm>
            <a:off x="7945388" y="6334125"/>
            <a:ext cx="514400" cy="365125"/>
          </a:xfrm>
          <a:prstGeom prst="rect">
            <a:avLst/>
          </a:prstGeom>
        </p:spPr>
        <p:txBody>
          <a:bodyPr/>
          <a:lstStyle>
            <a:lvl1pPr>
              <a:defRPr sz="1200">
                <a:solidFill>
                  <a:schemeClr val="tx1">
                    <a:lumMod val="50000"/>
                    <a:lumOff val="50000"/>
                  </a:schemeClr>
                </a:solidFill>
              </a:defRPr>
            </a:lvl1pPr>
          </a:lstStyle>
          <a:p>
            <a:fld id="{5DB98E5A-76C0-453E-B1E0-BC4AB04722D5}" type="slidenum">
              <a:rPr lang="en-GB" smtClean="0"/>
              <a:pPr/>
              <a:t>‹#›</a:t>
            </a:fld>
            <a:endParaRPr lang="en-GB" dirty="0"/>
          </a:p>
        </p:txBody>
      </p:sp>
    </p:spTree>
    <p:extLst>
      <p:ext uri="{BB962C8B-B14F-4D97-AF65-F5344CB8AC3E}">
        <p14:creationId xmlns:p14="http://schemas.microsoft.com/office/powerpoint/2010/main" val="1796261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6" name="Date Placeholder 3"/>
          <p:cNvSpPr>
            <a:spLocks noGrp="1"/>
          </p:cNvSpPr>
          <p:nvPr>
            <p:ph type="dt" sz="half" idx="2"/>
          </p:nvPr>
        </p:nvSpPr>
        <p:spPr>
          <a:xfrm>
            <a:off x="2123728" y="6334125"/>
            <a:ext cx="1224136" cy="365125"/>
          </a:xfrm>
          <a:prstGeom prst="rect">
            <a:avLst/>
          </a:prstGeom>
        </p:spPr>
        <p:txBody>
          <a:bodyPr/>
          <a:lstStyle>
            <a:lvl1pPr>
              <a:defRPr sz="1200">
                <a:solidFill>
                  <a:schemeClr val="tx1">
                    <a:lumMod val="50000"/>
                    <a:lumOff val="50000"/>
                  </a:schemeClr>
                </a:solidFill>
              </a:defRPr>
            </a:lvl1pPr>
          </a:lstStyle>
          <a:p>
            <a:fld id="{B5E69749-5551-4F5F-A3EA-C88943F21456}" type="datetimeFigureOut">
              <a:rPr lang="en-GB" smtClean="0"/>
              <a:pPr/>
              <a:t>09/01/2019</a:t>
            </a:fld>
            <a:endParaRPr lang="en-GB" dirty="0"/>
          </a:p>
        </p:txBody>
      </p:sp>
      <p:sp>
        <p:nvSpPr>
          <p:cNvPr id="7" name="Footer Placeholder 4"/>
          <p:cNvSpPr>
            <a:spLocks noGrp="1"/>
          </p:cNvSpPr>
          <p:nvPr>
            <p:ph type="ftr" sz="quarter" idx="3"/>
          </p:nvPr>
        </p:nvSpPr>
        <p:spPr>
          <a:xfrm>
            <a:off x="3419872" y="6334125"/>
            <a:ext cx="4464496" cy="365125"/>
          </a:xfrm>
          <a:prstGeom prst="rect">
            <a:avLst/>
          </a:prstGeom>
        </p:spPr>
        <p:txBody>
          <a:bodyPr/>
          <a:lstStyle>
            <a:lvl1pPr>
              <a:defRPr lang="en-GB" sz="1200" kern="1200" dirty="0">
                <a:solidFill>
                  <a:schemeClr val="tx1">
                    <a:lumMod val="50000"/>
                    <a:lumOff val="50000"/>
                  </a:schemeClr>
                </a:solidFill>
                <a:latin typeface="+mn-lt"/>
                <a:ea typeface="+mn-ea"/>
                <a:cs typeface="+mn-cs"/>
              </a:defRPr>
            </a:lvl1pPr>
          </a:lstStyle>
          <a:p>
            <a:endParaRPr lang="en-GB" dirty="0"/>
          </a:p>
        </p:txBody>
      </p:sp>
      <p:sp>
        <p:nvSpPr>
          <p:cNvPr id="8" name="Slide Number Placeholder 5"/>
          <p:cNvSpPr>
            <a:spLocks noGrp="1"/>
          </p:cNvSpPr>
          <p:nvPr>
            <p:ph type="sldNum" sz="quarter" idx="4"/>
          </p:nvPr>
        </p:nvSpPr>
        <p:spPr>
          <a:xfrm>
            <a:off x="7945388" y="6334125"/>
            <a:ext cx="514400" cy="365125"/>
          </a:xfrm>
          <a:prstGeom prst="rect">
            <a:avLst/>
          </a:prstGeom>
        </p:spPr>
        <p:txBody>
          <a:bodyPr/>
          <a:lstStyle>
            <a:lvl1pPr>
              <a:defRPr sz="1200">
                <a:solidFill>
                  <a:schemeClr val="tx1">
                    <a:lumMod val="50000"/>
                    <a:lumOff val="50000"/>
                  </a:schemeClr>
                </a:solidFill>
              </a:defRPr>
            </a:lvl1pPr>
          </a:lstStyle>
          <a:p>
            <a:fld id="{5DB98E5A-76C0-453E-B1E0-BC4AB04722D5}" type="slidenum">
              <a:rPr lang="en-GB" smtClean="0"/>
              <a:pPr/>
              <a:t>‹#›</a:t>
            </a:fld>
            <a:endParaRPr lang="en-GB" dirty="0"/>
          </a:p>
        </p:txBody>
      </p:sp>
    </p:spTree>
    <p:extLst>
      <p:ext uri="{BB962C8B-B14F-4D97-AF65-F5344CB8AC3E}">
        <p14:creationId xmlns:p14="http://schemas.microsoft.com/office/powerpoint/2010/main" val="24769001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4213" y="332656"/>
            <a:ext cx="7775575" cy="648419"/>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3" name="Text Placeholder 2"/>
          <p:cNvSpPr>
            <a:spLocks noGrp="1"/>
          </p:cNvSpPr>
          <p:nvPr>
            <p:ph type="body" idx="1"/>
          </p:nvPr>
        </p:nvSpPr>
        <p:spPr>
          <a:xfrm>
            <a:off x="684212" y="1196976"/>
            <a:ext cx="7775575" cy="4679949"/>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3"/>
          <p:cNvSpPr>
            <a:spLocks noGrp="1"/>
          </p:cNvSpPr>
          <p:nvPr>
            <p:ph type="dt" sz="half" idx="2"/>
          </p:nvPr>
        </p:nvSpPr>
        <p:spPr>
          <a:xfrm>
            <a:off x="2123728" y="6334125"/>
            <a:ext cx="1224136" cy="365125"/>
          </a:xfrm>
          <a:prstGeom prst="rect">
            <a:avLst/>
          </a:prstGeom>
        </p:spPr>
        <p:txBody>
          <a:bodyPr/>
          <a:lstStyle>
            <a:lvl1pPr>
              <a:defRPr sz="1200">
                <a:solidFill>
                  <a:schemeClr val="tx1">
                    <a:lumMod val="50000"/>
                    <a:lumOff val="50000"/>
                  </a:schemeClr>
                </a:solidFill>
              </a:defRPr>
            </a:lvl1pPr>
          </a:lstStyle>
          <a:p>
            <a:fld id="{B5E69749-5551-4F5F-A3EA-C88943F21456}" type="datetimeFigureOut">
              <a:rPr lang="en-GB" smtClean="0"/>
              <a:pPr/>
              <a:t>09/01/2019</a:t>
            </a:fld>
            <a:endParaRPr lang="en-GB" dirty="0"/>
          </a:p>
        </p:txBody>
      </p:sp>
      <p:sp>
        <p:nvSpPr>
          <p:cNvPr id="8" name="Footer Placeholder 4"/>
          <p:cNvSpPr>
            <a:spLocks noGrp="1"/>
          </p:cNvSpPr>
          <p:nvPr>
            <p:ph type="ftr" sz="quarter" idx="3"/>
          </p:nvPr>
        </p:nvSpPr>
        <p:spPr>
          <a:xfrm>
            <a:off x="3419872" y="6334125"/>
            <a:ext cx="4464496" cy="365125"/>
          </a:xfrm>
          <a:prstGeom prst="rect">
            <a:avLst/>
          </a:prstGeom>
        </p:spPr>
        <p:txBody>
          <a:bodyPr/>
          <a:lstStyle>
            <a:lvl1pPr>
              <a:defRPr lang="en-GB" sz="1200" kern="1200" dirty="0">
                <a:solidFill>
                  <a:schemeClr val="tx1">
                    <a:lumMod val="50000"/>
                    <a:lumOff val="50000"/>
                  </a:schemeClr>
                </a:solidFill>
                <a:latin typeface="+mn-lt"/>
                <a:ea typeface="+mn-ea"/>
                <a:cs typeface="+mn-cs"/>
              </a:defRPr>
            </a:lvl1pPr>
          </a:lstStyle>
          <a:p>
            <a:endParaRPr lang="en-GB" dirty="0"/>
          </a:p>
        </p:txBody>
      </p:sp>
      <p:sp>
        <p:nvSpPr>
          <p:cNvPr id="9" name="Slide Number Placeholder 5"/>
          <p:cNvSpPr>
            <a:spLocks noGrp="1"/>
          </p:cNvSpPr>
          <p:nvPr>
            <p:ph type="sldNum" sz="quarter" idx="4"/>
          </p:nvPr>
        </p:nvSpPr>
        <p:spPr>
          <a:xfrm>
            <a:off x="7945388" y="6334125"/>
            <a:ext cx="514400" cy="365125"/>
          </a:xfrm>
          <a:prstGeom prst="rect">
            <a:avLst/>
          </a:prstGeom>
        </p:spPr>
        <p:txBody>
          <a:bodyPr/>
          <a:lstStyle>
            <a:lvl1pPr>
              <a:defRPr sz="1200">
                <a:solidFill>
                  <a:schemeClr val="tx1">
                    <a:lumMod val="50000"/>
                    <a:lumOff val="50000"/>
                  </a:schemeClr>
                </a:solidFill>
              </a:defRPr>
            </a:lvl1pPr>
          </a:lstStyle>
          <a:p>
            <a:fld id="{5DB98E5A-76C0-453E-B1E0-BC4AB04722D5}" type="slidenum">
              <a:rPr lang="en-GB" smtClean="0"/>
              <a:pPr/>
              <a:t>‹#›</a:t>
            </a:fld>
            <a:endParaRPr lang="en-GB" dirty="0"/>
          </a:p>
        </p:txBody>
      </p:sp>
      <p:pic>
        <p:nvPicPr>
          <p:cNvPr id="10" name="Picture 9" descr="Department for Education" title="Logo"/>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684213" y="5937814"/>
            <a:ext cx="1296194" cy="761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8346839"/>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8" r:id="rId6"/>
    <p:sldLayoutId id="2147483653" r:id="rId7"/>
    <p:sldLayoutId id="2147483659" r:id="rId8"/>
    <p:sldLayoutId id="2147483654" r:id="rId9"/>
    <p:sldLayoutId id="2147483655" r:id="rId10"/>
    <p:sldLayoutId id="2147483657" r:id="rId11"/>
  </p:sldLayoutIdLst>
  <p:txStyles>
    <p:titleStyle>
      <a:lvl1pPr algn="l" defTabSz="914400" rtl="0" eaLnBrk="1" latinLnBrk="0" hangingPunct="1">
        <a:spcBef>
          <a:spcPct val="0"/>
        </a:spcBef>
        <a:buNone/>
        <a:defRPr lang="en-GB" sz="3200" b="1" kern="1200" dirty="0">
          <a:solidFill>
            <a:srgbClr val="104F75"/>
          </a:solidFill>
          <a:latin typeface="+mj-lt"/>
          <a:ea typeface="+mj-ea"/>
          <a:cs typeface="+mj-cs"/>
        </a:defRPr>
      </a:lvl1pPr>
    </p:titleStyle>
    <p:bodyStyle>
      <a:lvl1pPr marL="342900" indent="-342900" algn="l" defTabSz="914400" rtl="0" eaLnBrk="1" latinLnBrk="0" hangingPunct="1">
        <a:lnSpc>
          <a:spcPct val="120000"/>
        </a:lnSpc>
        <a:spcBef>
          <a:spcPts val="0"/>
        </a:spcBef>
        <a:spcAft>
          <a:spcPts val="600"/>
        </a:spcAft>
        <a:buClr>
          <a:schemeClr val="tx2"/>
        </a:buClr>
        <a:buFont typeface="Wingdings" pitchFamily="2" charset="2"/>
        <a:buChar char="§"/>
        <a:defRPr sz="2000" b="1" kern="1200">
          <a:solidFill>
            <a:schemeClr val="tx1"/>
          </a:solidFill>
          <a:latin typeface="+mn-lt"/>
          <a:ea typeface="+mn-ea"/>
          <a:cs typeface="+mn-cs"/>
        </a:defRPr>
      </a:lvl1pPr>
      <a:lvl2pPr marL="742950" indent="-285750" algn="l" defTabSz="914400" rtl="0" eaLnBrk="1" latinLnBrk="0" hangingPunct="1">
        <a:lnSpc>
          <a:spcPct val="120000"/>
        </a:lnSpc>
        <a:spcBef>
          <a:spcPts val="0"/>
        </a:spcBef>
        <a:spcAft>
          <a:spcPts val="600"/>
        </a:spcAft>
        <a:buClr>
          <a:schemeClr val="tx2"/>
        </a:buClr>
        <a:buFont typeface="Wingdings" pitchFamily="2" charset="2"/>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0"/>
        </a:spcBef>
        <a:spcAft>
          <a:spcPts val="600"/>
        </a:spcAft>
        <a:buClr>
          <a:schemeClr val="tx2"/>
        </a:buClr>
        <a:buFont typeface="Wingdings"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20000"/>
        </a:lnSpc>
        <a:spcBef>
          <a:spcPts val="0"/>
        </a:spcBef>
        <a:spcAft>
          <a:spcPts val="600"/>
        </a:spcAft>
        <a:buClr>
          <a:schemeClr val="tx2"/>
        </a:buClr>
        <a:buFont typeface="Wingdings" pitchFamily="2" charset="2"/>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spcAft>
          <a:spcPts val="600"/>
        </a:spcAft>
        <a:buClr>
          <a:schemeClr val="tx2"/>
        </a:buClr>
        <a:buFont typeface="Wingdings" pitchFamily="2" charset="2"/>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emf"/></Relationships>
</file>

<file path=ppt/slides/_rels/slide10.xml.rels><?xml version="1.0" encoding="UTF-8" standalone="yes"?>
<Relationships xmlns="http://schemas.openxmlformats.org/package/2006/relationships"><Relationship Id="rId3" Type="http://schemas.openxmlformats.org/officeDocument/2006/relationships/hyperlink" Target="http://socialsolihull.org.uk/localoffer/education/children-and-young-peoples-send-service/solihull-inclusion-support-service-siss/sensory-and-physical-impairment-team-2/" TargetMode="External"/><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3.xml"/><Relationship Id="rId1" Type="http://schemas.openxmlformats.org/officeDocument/2006/relationships/video" Target="https://www.youtube.com/embed/PtY9uK3muDA"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67544" y="4791305"/>
            <a:ext cx="8568952" cy="519168"/>
          </a:xfrm>
        </p:spPr>
        <p:txBody>
          <a:bodyPr rtlCol="0"/>
          <a:lstStyle/>
          <a:p>
            <a:pPr algn="ctr"/>
            <a:r>
              <a:rPr lang="en-GB" sz="4000" b="0" dirty="0"/>
              <a:t>Local area inspections – </a:t>
            </a:r>
            <a:br>
              <a:rPr lang="en-GB" sz="4000" b="0" dirty="0"/>
            </a:br>
            <a:r>
              <a:rPr lang="en-GB" sz="4000" b="0" dirty="0"/>
              <a:t>What good looks like </a:t>
            </a:r>
          </a:p>
        </p:txBody>
      </p:sp>
      <p:sp>
        <p:nvSpPr>
          <p:cNvPr id="2051" name="Subtitle 4"/>
          <p:cNvSpPr>
            <a:spLocks noGrp="1"/>
          </p:cNvSpPr>
          <p:nvPr>
            <p:ph type="subTitle" idx="1"/>
          </p:nvPr>
        </p:nvSpPr>
        <p:spPr>
          <a:xfrm>
            <a:off x="1006994" y="5733256"/>
            <a:ext cx="7632266" cy="576064"/>
          </a:xfrm>
        </p:spPr>
        <p:txBody>
          <a:bodyPr/>
          <a:lstStyle/>
          <a:p>
            <a:pPr algn="ctr"/>
            <a:r>
              <a:rPr lang="en-GB" sz="2400" b="0" dirty="0"/>
              <a:t>Wednesday 5 February 2019</a:t>
            </a:r>
            <a:br>
              <a:rPr lang="en-GB" altLang="en-US" sz="2400" b="0" dirty="0">
                <a:latin typeface="Arial" charset="0"/>
                <a:cs typeface="Arial" charset="0"/>
              </a:rPr>
            </a:br>
            <a:endParaRPr lang="en-GB" altLang="en-US" b="0" dirty="0">
              <a:latin typeface="Arial" charset="0"/>
              <a:cs typeface="Arial" charset="0"/>
            </a:endParaRPr>
          </a:p>
        </p:txBody>
      </p:sp>
      <p:sp>
        <p:nvSpPr>
          <p:cNvPr id="2052" name="Rectangle 1"/>
          <p:cNvSpPr>
            <a:spLocks noChangeArrowheads="1"/>
          </p:cNvSpPr>
          <p:nvPr/>
        </p:nvSpPr>
        <p:spPr bwMode="auto">
          <a:xfrm>
            <a:off x="2339975" y="6350000"/>
            <a:ext cx="64817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120000"/>
              </a:lnSpc>
              <a:spcAft>
                <a:spcPts val="600"/>
              </a:spcAft>
              <a:buClr>
                <a:schemeClr val="tx2"/>
              </a:buClr>
              <a:buFont typeface="Wingdings" pitchFamily="2" charset="2"/>
              <a:buChar char="§"/>
              <a:defRPr sz="2000" b="1">
                <a:solidFill>
                  <a:schemeClr val="tx1"/>
                </a:solidFill>
                <a:latin typeface="Arial" charset="0"/>
              </a:defRPr>
            </a:lvl1pPr>
            <a:lvl2pPr marL="742950" indent="-285750" eaLnBrk="0" hangingPunct="0">
              <a:lnSpc>
                <a:spcPct val="120000"/>
              </a:lnSpc>
              <a:spcAft>
                <a:spcPts val="600"/>
              </a:spcAft>
              <a:buClr>
                <a:schemeClr val="tx2"/>
              </a:buClr>
              <a:buFont typeface="Wingdings" pitchFamily="2" charset="2"/>
              <a:buChar char="§"/>
              <a:defRPr sz="2000">
                <a:solidFill>
                  <a:schemeClr val="tx1"/>
                </a:solidFill>
                <a:latin typeface="Arial" charset="0"/>
              </a:defRPr>
            </a:lvl2pPr>
            <a:lvl3pPr marL="1143000" indent="-228600" eaLnBrk="0" hangingPunct="0">
              <a:lnSpc>
                <a:spcPct val="120000"/>
              </a:lnSpc>
              <a:spcAft>
                <a:spcPts val="600"/>
              </a:spcAft>
              <a:buClr>
                <a:schemeClr val="tx2"/>
              </a:buClr>
              <a:buFont typeface="Wingdings" pitchFamily="2" charset="2"/>
              <a:buChar char="§"/>
              <a:defRPr sz="2000">
                <a:solidFill>
                  <a:schemeClr val="tx1"/>
                </a:solidFill>
                <a:latin typeface="Arial" charset="0"/>
              </a:defRPr>
            </a:lvl3pPr>
            <a:lvl4pPr marL="1600200" indent="-228600" eaLnBrk="0" hangingPunct="0">
              <a:lnSpc>
                <a:spcPct val="120000"/>
              </a:lnSpc>
              <a:spcAft>
                <a:spcPts val="600"/>
              </a:spcAft>
              <a:buClr>
                <a:schemeClr val="tx2"/>
              </a:buClr>
              <a:buFont typeface="Wingdings" pitchFamily="2" charset="2"/>
              <a:buChar char="§"/>
              <a:defRPr sz="1600">
                <a:solidFill>
                  <a:schemeClr val="tx1"/>
                </a:solidFill>
                <a:latin typeface="Arial" charset="0"/>
              </a:defRPr>
            </a:lvl4pPr>
            <a:lvl5pPr marL="2057400" indent="-228600" eaLnBrk="0" hangingPunct="0">
              <a:lnSpc>
                <a:spcPct val="120000"/>
              </a:lnSpc>
              <a:spcAft>
                <a:spcPts val="600"/>
              </a:spcAft>
              <a:buClr>
                <a:schemeClr val="tx2"/>
              </a:buClr>
              <a:buFont typeface="Wingdings" pitchFamily="2" charset="2"/>
              <a:buChar char="§"/>
              <a:defRPr sz="1600">
                <a:solidFill>
                  <a:schemeClr val="tx1"/>
                </a:solidFill>
                <a:latin typeface="Arial" charset="0"/>
              </a:defRPr>
            </a:lvl5pPr>
            <a:lvl6pPr marL="2514600" indent="-228600" eaLnBrk="0" fontAlgn="base" hangingPunct="0">
              <a:lnSpc>
                <a:spcPct val="120000"/>
              </a:lnSpc>
              <a:spcBef>
                <a:spcPct val="0"/>
              </a:spcBef>
              <a:spcAft>
                <a:spcPts val="600"/>
              </a:spcAft>
              <a:buClr>
                <a:schemeClr val="tx2"/>
              </a:buClr>
              <a:buFont typeface="Wingdings" pitchFamily="2" charset="2"/>
              <a:buChar char="§"/>
              <a:defRPr sz="1600">
                <a:solidFill>
                  <a:schemeClr val="tx1"/>
                </a:solidFill>
                <a:latin typeface="Arial" charset="0"/>
              </a:defRPr>
            </a:lvl6pPr>
            <a:lvl7pPr marL="2971800" indent="-228600" eaLnBrk="0" fontAlgn="base" hangingPunct="0">
              <a:lnSpc>
                <a:spcPct val="120000"/>
              </a:lnSpc>
              <a:spcBef>
                <a:spcPct val="0"/>
              </a:spcBef>
              <a:spcAft>
                <a:spcPts val="600"/>
              </a:spcAft>
              <a:buClr>
                <a:schemeClr val="tx2"/>
              </a:buClr>
              <a:buFont typeface="Wingdings" pitchFamily="2" charset="2"/>
              <a:buChar char="§"/>
              <a:defRPr sz="1600">
                <a:solidFill>
                  <a:schemeClr val="tx1"/>
                </a:solidFill>
                <a:latin typeface="Arial" charset="0"/>
              </a:defRPr>
            </a:lvl7pPr>
            <a:lvl8pPr marL="3429000" indent="-228600" eaLnBrk="0" fontAlgn="base" hangingPunct="0">
              <a:lnSpc>
                <a:spcPct val="120000"/>
              </a:lnSpc>
              <a:spcBef>
                <a:spcPct val="0"/>
              </a:spcBef>
              <a:spcAft>
                <a:spcPts val="600"/>
              </a:spcAft>
              <a:buClr>
                <a:schemeClr val="tx2"/>
              </a:buClr>
              <a:buFont typeface="Wingdings" pitchFamily="2" charset="2"/>
              <a:buChar char="§"/>
              <a:defRPr sz="1600">
                <a:solidFill>
                  <a:schemeClr val="tx1"/>
                </a:solidFill>
                <a:latin typeface="Arial" charset="0"/>
              </a:defRPr>
            </a:lvl8pPr>
            <a:lvl9pPr marL="3886200" indent="-228600" eaLnBrk="0" fontAlgn="base" hangingPunct="0">
              <a:lnSpc>
                <a:spcPct val="120000"/>
              </a:lnSpc>
              <a:spcBef>
                <a:spcPct val="0"/>
              </a:spcBef>
              <a:spcAft>
                <a:spcPts val="600"/>
              </a:spcAft>
              <a:buClr>
                <a:schemeClr val="tx2"/>
              </a:buClr>
              <a:buFont typeface="Wingdings" pitchFamily="2" charset="2"/>
              <a:buChar char="§"/>
              <a:defRPr sz="1600">
                <a:solidFill>
                  <a:schemeClr val="tx1"/>
                </a:solidFill>
                <a:latin typeface="Arial" charset="0"/>
              </a:defRPr>
            </a:lvl9pPr>
          </a:lstStyle>
          <a:p>
            <a:pPr algn="ctr" eaLnBrk="1" hangingPunct="1">
              <a:lnSpc>
                <a:spcPct val="100000"/>
              </a:lnSpc>
              <a:spcBef>
                <a:spcPct val="50000"/>
              </a:spcBef>
              <a:spcAft>
                <a:spcPct val="0"/>
              </a:spcAft>
              <a:buClrTx/>
              <a:buFontTx/>
              <a:buNone/>
            </a:pPr>
            <a:r>
              <a:rPr lang="en-GB" altLang="en-US" sz="1800" b="0" dirty="0"/>
              <a:t>André Imich, SEN and Disability Professional Adviser, DfE</a:t>
            </a:r>
          </a:p>
        </p:txBody>
      </p:sp>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1593169"/>
            <a:ext cx="6408712" cy="26054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1"/>
          <p:cNvSpPr>
            <a:spLocks noChangeArrowheads="1"/>
          </p:cNvSpPr>
          <p:nvPr/>
        </p:nvSpPr>
        <p:spPr bwMode="auto">
          <a:xfrm>
            <a:off x="684213" y="3041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en-GB" altLang="en-US" sz="1800" b="0" i="0" u="none" strike="noStrike" cap="none" normalizeH="0" baseline="0" dirty="0">
                <a:ln>
                  <a:noFill/>
                </a:ln>
                <a:solidFill>
                  <a:schemeClr val="tx1"/>
                </a:solidFill>
                <a:effectLst/>
                <a:latin typeface="Arial" pitchFamily="34" charset="0"/>
                <a:cs typeface="Arial" pitchFamily="34" charset="0"/>
              </a:rPr>
            </a:br>
            <a:endParaRPr kumimoji="0" lang="en-GB" alt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 name="Rectangle 1"/>
          <p:cNvSpPr/>
          <p:nvPr/>
        </p:nvSpPr>
        <p:spPr>
          <a:xfrm>
            <a:off x="2120246" y="528047"/>
            <a:ext cx="5256584" cy="954107"/>
          </a:xfrm>
          <a:prstGeom prst="rect">
            <a:avLst/>
          </a:prstGeom>
        </p:spPr>
        <p:txBody>
          <a:bodyPr wrap="square">
            <a:spAutoFit/>
          </a:bodyPr>
          <a:lstStyle/>
          <a:p>
            <a:pPr algn="ctr"/>
            <a:r>
              <a:rPr lang="en-GB" sz="2800" dirty="0"/>
              <a:t>NatSIP National Working Day and HoSS Event</a:t>
            </a:r>
          </a:p>
        </p:txBody>
      </p:sp>
      <p:pic>
        <p:nvPicPr>
          <p:cNvPr id="6" name="Picture 5"/>
          <p:cNvPicPr>
            <a:picLocks noChangeAspect="1"/>
          </p:cNvPicPr>
          <p:nvPr/>
        </p:nvPicPr>
        <p:blipFill>
          <a:blip r:embed="rId4"/>
          <a:stretch>
            <a:fillRect/>
          </a:stretch>
        </p:blipFill>
        <p:spPr>
          <a:xfrm>
            <a:off x="395536" y="639661"/>
            <a:ext cx="1806316" cy="553145"/>
          </a:xfrm>
          <a:prstGeom prst="rect">
            <a:avLst/>
          </a:prstGeom>
        </p:spPr>
      </p:pic>
      <p:pic>
        <p:nvPicPr>
          <p:cNvPr id="7" name="Picture 6"/>
          <p:cNvPicPr>
            <a:picLocks noChangeAspect="1"/>
          </p:cNvPicPr>
          <p:nvPr/>
        </p:nvPicPr>
        <p:blipFill>
          <a:blip r:embed="rId5"/>
          <a:stretch>
            <a:fillRect/>
          </a:stretch>
        </p:blipFill>
        <p:spPr>
          <a:xfrm>
            <a:off x="7380312" y="572491"/>
            <a:ext cx="1258948" cy="744355"/>
          </a:xfrm>
          <a:prstGeom prst="rect">
            <a:avLst/>
          </a:prstGeom>
        </p:spPr>
      </p:pic>
    </p:spTree>
    <p:extLst>
      <p:ext uri="{BB962C8B-B14F-4D97-AF65-F5344CB8AC3E}">
        <p14:creationId xmlns:p14="http://schemas.microsoft.com/office/powerpoint/2010/main" val="16805454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403648" y="116632"/>
            <a:ext cx="6768752" cy="5328592"/>
          </a:xfrm>
          <a:prstGeom prst="rect">
            <a:avLst/>
          </a:prstGeom>
        </p:spPr>
      </p:pic>
      <p:sp>
        <p:nvSpPr>
          <p:cNvPr id="5" name="Rectangle 4"/>
          <p:cNvSpPr/>
          <p:nvPr/>
        </p:nvSpPr>
        <p:spPr>
          <a:xfrm>
            <a:off x="2411760" y="5589240"/>
            <a:ext cx="6444208" cy="923330"/>
          </a:xfrm>
          <a:prstGeom prst="rect">
            <a:avLst/>
          </a:prstGeom>
        </p:spPr>
        <p:txBody>
          <a:bodyPr wrap="square">
            <a:spAutoFit/>
          </a:bodyPr>
          <a:lstStyle/>
          <a:p>
            <a:r>
              <a:rPr lang="en-GB" dirty="0">
                <a:hlinkClick r:id="rId3"/>
              </a:rPr>
              <a:t>http://socialsolihull.org.uk/localoffer/education/children-and-young-peoples-send-service/solihull-inclusion-support-service-siss/sensory-and-physical-impairment-team-2/</a:t>
            </a:r>
            <a:endParaRPr lang="en-GB" dirty="0"/>
          </a:p>
        </p:txBody>
      </p:sp>
    </p:spTree>
    <p:extLst>
      <p:ext uri="{BB962C8B-B14F-4D97-AF65-F5344CB8AC3E}">
        <p14:creationId xmlns:p14="http://schemas.microsoft.com/office/powerpoint/2010/main" val="26900780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CEB6D-FCDF-40AC-87FD-063B1B73AB3D}"/>
              </a:ext>
            </a:extLst>
          </p:cNvPr>
          <p:cNvSpPr>
            <a:spLocks noGrp="1"/>
          </p:cNvSpPr>
          <p:nvPr>
            <p:ph type="title"/>
          </p:nvPr>
        </p:nvSpPr>
        <p:spPr/>
        <p:txBody>
          <a:bodyPr/>
          <a:lstStyle/>
          <a:p>
            <a:endParaRPr lang="en-GB"/>
          </a:p>
        </p:txBody>
      </p:sp>
      <p:pic>
        <p:nvPicPr>
          <p:cNvPr id="4" name="Online Media 3">
            <a:hlinkClick r:id="" action="ppaction://media"/>
            <a:extLst>
              <a:ext uri="{FF2B5EF4-FFF2-40B4-BE49-F238E27FC236}">
                <a16:creationId xmlns:a16="http://schemas.microsoft.com/office/drawing/2014/main" id="{08DC1563-A809-4772-8D1D-5AC16A082D17}"/>
              </a:ext>
            </a:extLst>
          </p:cNvPr>
          <p:cNvPicPr>
            <a:picLocks noGrp="1" noRot="1" noChangeAspect="1"/>
          </p:cNvPicPr>
          <p:nvPr>
            <p:ph idx="1"/>
            <a:videoFile r:link="rId1"/>
          </p:nvPr>
        </p:nvPicPr>
        <p:blipFill>
          <a:blip r:embed="rId3"/>
          <a:stretch>
            <a:fillRect/>
          </a:stretch>
        </p:blipFill>
        <p:spPr>
          <a:xfrm>
            <a:off x="1381336" y="1036776"/>
            <a:ext cx="6381328" cy="4709678"/>
          </a:xfrm>
          <a:prstGeom prst="rect">
            <a:avLst/>
          </a:prstGeom>
        </p:spPr>
      </p:pic>
    </p:spTree>
    <p:extLst>
      <p:ext uri="{BB962C8B-B14F-4D97-AF65-F5344CB8AC3E}">
        <p14:creationId xmlns:p14="http://schemas.microsoft.com/office/powerpoint/2010/main" val="40656411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539552" y="1340768"/>
            <a:ext cx="8136906"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Wingdings" pitchFamily="2" charset="2"/>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sz="1600">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marL="342900" indent="-342900"/>
            <a:r>
              <a:rPr lang="en-GB" dirty="0"/>
              <a:t>Milton Keynes - </a:t>
            </a:r>
            <a:r>
              <a:rPr lang="en-GB" b="0" dirty="0"/>
              <a:t>Proportion of new EHC plans completed within the expected 20-week timescale is higher than seen nationally. Leaders across the local area are working well together to continually enhance the quality of EHC needs assessments and plans </a:t>
            </a:r>
          </a:p>
          <a:p>
            <a:pPr marL="342900" indent="-342900"/>
            <a:r>
              <a:rPr lang="en-GB" dirty="0"/>
              <a:t>West Berkshire - </a:t>
            </a:r>
            <a:r>
              <a:rPr lang="en-GB" b="0" dirty="0"/>
              <a:t>EHC plans are of good quality and completed on time. EHC plans include precise and relevant educational outcomes. Suitable provision is clearly identified. </a:t>
            </a:r>
          </a:p>
          <a:p>
            <a:pPr marL="342900" indent="-342900"/>
            <a:r>
              <a:rPr lang="en-GB" dirty="0"/>
              <a:t>Wigan </a:t>
            </a:r>
            <a:r>
              <a:rPr lang="en-GB" b="0" dirty="0"/>
              <a:t>- Leaders have ensured that education, health and social care staff all contribute meaningfully to plans and that the voices of the child and family are evident.</a:t>
            </a:r>
          </a:p>
          <a:p>
            <a:pPr marL="342900" indent="-342900"/>
            <a:r>
              <a:rPr lang="en-GB" dirty="0"/>
              <a:t>Havering - </a:t>
            </a:r>
            <a:r>
              <a:rPr lang="en-GB" b="0" dirty="0"/>
              <a:t>The systems for EHC plan assessments are sound. SENCos get support on how to provide better information for the assessment. Health visitors and school nurses increasingly contribute to EHC plans with good-quality reports. </a:t>
            </a:r>
            <a:endParaRPr lang="en-GB" altLang="en-US" dirty="0"/>
          </a:p>
        </p:txBody>
      </p:sp>
      <p:sp>
        <p:nvSpPr>
          <p:cNvPr id="4" name="Title 1"/>
          <p:cNvSpPr txBox="1">
            <a:spLocks/>
          </p:cNvSpPr>
          <p:nvPr/>
        </p:nvSpPr>
        <p:spPr>
          <a:xfrm>
            <a:off x="631690" y="116632"/>
            <a:ext cx="7775575" cy="647701"/>
          </a:xfrm>
          <a:prstGeom prst="rect">
            <a:avLst/>
          </a:prstGeom>
        </p:spPr>
        <p:txBody>
          <a:bodyPr/>
          <a:lstStyle>
            <a:lvl1pPr algn="l" defTabSz="914400" rtl="0" eaLnBrk="1" latinLnBrk="0" hangingPunct="1">
              <a:spcBef>
                <a:spcPct val="0"/>
              </a:spcBef>
              <a:buNone/>
              <a:defRPr lang="en-GB" sz="3200" b="1" kern="1200" dirty="0">
                <a:solidFill>
                  <a:srgbClr val="104F75"/>
                </a:solidFill>
                <a:latin typeface="+mj-lt"/>
                <a:ea typeface="+mj-ea"/>
                <a:cs typeface="+mj-cs"/>
              </a:defRPr>
            </a:lvl1pPr>
          </a:lstStyle>
          <a:p>
            <a:r>
              <a:rPr lang="en-GB" altLang="en-US" sz="2800" b="0" dirty="0"/>
              <a:t>4. </a:t>
            </a:r>
            <a:r>
              <a:rPr lang="en-GB" sz="2800" b="0" dirty="0">
                <a:cs typeface="Arial" panose="020B0604020202020204" pitchFamily="34" charset="0"/>
              </a:rPr>
              <a:t>Accurate and timely identification of SEN and disability</a:t>
            </a:r>
            <a:endParaRPr lang="en-GB" sz="2800" b="0" dirty="0"/>
          </a:p>
        </p:txBody>
      </p:sp>
    </p:spTree>
    <p:extLst>
      <p:ext uri="{BB962C8B-B14F-4D97-AF65-F5344CB8AC3E}">
        <p14:creationId xmlns:p14="http://schemas.microsoft.com/office/powerpoint/2010/main" val="37063730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sz="2800" b="0" dirty="0">
                <a:cs typeface="Arial" charset="0"/>
              </a:rPr>
              <a:t>5. Improved attainment and narrowing of gap for CYP with SEND</a:t>
            </a:r>
            <a:endParaRPr lang="en-GB" sz="2800" b="0" dirty="0"/>
          </a:p>
        </p:txBody>
      </p:sp>
      <p:sp>
        <p:nvSpPr>
          <p:cNvPr id="3" name="Content Placeholder 2"/>
          <p:cNvSpPr>
            <a:spLocks noGrp="1"/>
          </p:cNvSpPr>
          <p:nvPr>
            <p:ph idx="1"/>
          </p:nvPr>
        </p:nvSpPr>
        <p:spPr>
          <a:xfrm>
            <a:off x="695136" y="1340768"/>
            <a:ext cx="7837304" cy="4392141"/>
          </a:xfrm>
        </p:spPr>
        <p:txBody>
          <a:bodyPr/>
          <a:lstStyle/>
          <a:p>
            <a:r>
              <a:rPr lang="en-GB" dirty="0"/>
              <a:t>Lincolnshire - </a:t>
            </a:r>
            <a:r>
              <a:rPr lang="en-GB" b="0" dirty="0"/>
              <a:t>In 2018, the proportion of pupils on SEN Support who achieved the combined standard in reading, writing and mathematics increased. </a:t>
            </a:r>
          </a:p>
          <a:p>
            <a:r>
              <a:rPr lang="en-GB" dirty="0"/>
              <a:t>Kingston-upon-Thames - </a:t>
            </a:r>
            <a:r>
              <a:rPr lang="en-GB" b="0" dirty="0"/>
              <a:t>Learners who have learning difficulties and disabilities at ages 16 to 18, and 19+ achieve well in relation to their peers overall. There is also clear evidence of improving outcomes for young people who are aged 16-25. </a:t>
            </a:r>
          </a:p>
          <a:p>
            <a:r>
              <a:rPr lang="en-GB" dirty="0"/>
              <a:t>Hearing impairment and MSI </a:t>
            </a:r>
            <a:r>
              <a:rPr lang="en-GB" b="0" dirty="0"/>
              <a:t>- Over the four years of data collection, there has been year on year improvement in the % achieving the ‘expected’ standard of phonic decoding </a:t>
            </a:r>
          </a:p>
          <a:p>
            <a:pPr marL="0" indent="0">
              <a:buNone/>
            </a:pPr>
            <a:r>
              <a:rPr lang="en-GB" sz="1400" b="0" dirty="0"/>
              <a:t>       (NATSIP Outcomes Benchmarking Report 2017-7)</a:t>
            </a:r>
            <a:r>
              <a:rPr lang="en-GB" b="0" dirty="0"/>
              <a:t>. </a:t>
            </a:r>
          </a:p>
          <a:p>
            <a:pPr marL="0" indent="0">
              <a:buNone/>
            </a:pPr>
            <a:endParaRPr lang="en-GB" dirty="0"/>
          </a:p>
        </p:txBody>
      </p:sp>
    </p:spTree>
    <p:extLst>
      <p:ext uri="{BB962C8B-B14F-4D97-AF65-F5344CB8AC3E}">
        <p14:creationId xmlns:p14="http://schemas.microsoft.com/office/powerpoint/2010/main" val="33687694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395536" y="254839"/>
            <a:ext cx="8341281" cy="1723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Wingdings" pitchFamily="2" charset="2"/>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sz="1600">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buNone/>
            </a:pPr>
            <a:r>
              <a:rPr lang="en-GB" altLang="en-US" sz="2400" b="0" dirty="0"/>
              <a:t>6</a:t>
            </a:r>
            <a:r>
              <a:rPr lang="en-GB" altLang="en-US" sz="2400" b="0" dirty="0">
                <a:solidFill>
                  <a:schemeClr val="tx2"/>
                </a:solidFill>
              </a:rPr>
              <a:t>. Strong focus on those at </a:t>
            </a:r>
            <a:r>
              <a:rPr lang="en-GB" altLang="en-US" sz="2400" dirty="0">
                <a:solidFill>
                  <a:schemeClr val="tx2"/>
                </a:solidFill>
              </a:rPr>
              <a:t>SEN Support  - </a:t>
            </a:r>
          </a:p>
          <a:p>
            <a:pPr marL="446088" indent="-177800"/>
            <a:r>
              <a:rPr lang="en-GB" dirty="0"/>
              <a:t>Lincolnshire - </a:t>
            </a:r>
            <a:r>
              <a:rPr lang="en-GB" b="0" dirty="0"/>
              <a:t>School improvement initiatives to raise outcomes for children and young people who receive SEND support have been successful.</a:t>
            </a:r>
            <a:r>
              <a:rPr lang="en-GB" altLang="en-US" sz="1800" dirty="0"/>
              <a:t> </a:t>
            </a:r>
          </a:p>
          <a:p>
            <a:pPr eaLnBrk="1" hangingPunct="1">
              <a:spcBef>
                <a:spcPct val="0"/>
              </a:spcBef>
              <a:buFontTx/>
              <a:buNone/>
            </a:pPr>
            <a:endParaRPr lang="en-GB" altLang="en-US" sz="1800" b="0" dirty="0"/>
          </a:p>
        </p:txBody>
      </p:sp>
      <p:sp>
        <p:nvSpPr>
          <p:cNvPr id="4" name="TextBox 3"/>
          <p:cNvSpPr txBox="1">
            <a:spLocks noChangeArrowheads="1"/>
          </p:cNvSpPr>
          <p:nvPr/>
        </p:nvSpPr>
        <p:spPr bwMode="auto">
          <a:xfrm>
            <a:off x="395536" y="1916832"/>
            <a:ext cx="8424935"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Wingdings" pitchFamily="2" charset="2"/>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sz="1600">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None/>
            </a:pPr>
            <a:r>
              <a:rPr lang="en-GB" altLang="en-US" sz="2200" b="0" dirty="0">
                <a:solidFill>
                  <a:schemeClr val="tx2"/>
                </a:solidFill>
              </a:rPr>
              <a:t>7. </a:t>
            </a:r>
            <a:r>
              <a:rPr lang="en-GB" sz="2200" b="0" dirty="0">
                <a:solidFill>
                  <a:schemeClr val="tx2"/>
                </a:solidFill>
                <a:cs typeface="Arial" panose="020B0604020202020204" pitchFamily="34" charset="0"/>
              </a:rPr>
              <a:t>More YP go on to </a:t>
            </a:r>
            <a:r>
              <a:rPr lang="en-GB" sz="2200" dirty="0">
                <a:solidFill>
                  <a:schemeClr val="tx2"/>
                </a:solidFill>
                <a:cs typeface="Arial" panose="020B0604020202020204" pitchFamily="34" charset="0"/>
              </a:rPr>
              <a:t>post-16 education, training &amp; employment </a:t>
            </a:r>
          </a:p>
          <a:p>
            <a:pPr marL="446088" indent="-177800"/>
            <a:r>
              <a:rPr lang="en-GB" dirty="0"/>
              <a:t>Milton Keynes </a:t>
            </a:r>
            <a:r>
              <a:rPr lang="en-GB" b="0" dirty="0"/>
              <a:t>- Children and young people are prepared well for the next stage in their education, training or employment.</a:t>
            </a:r>
          </a:p>
          <a:p>
            <a:pPr marL="446088" indent="-177800"/>
            <a:r>
              <a:rPr lang="en-GB" dirty="0"/>
              <a:t>Stockport - </a:t>
            </a:r>
            <a:r>
              <a:rPr lang="en-GB" b="0" dirty="0"/>
              <a:t>An increasing proportion of young people move on to employment, education and training.</a:t>
            </a:r>
            <a:endParaRPr lang="en-GB" altLang="en-US" b="0" dirty="0"/>
          </a:p>
        </p:txBody>
      </p:sp>
      <p:sp>
        <p:nvSpPr>
          <p:cNvPr id="5" name="TextBox 4"/>
          <p:cNvSpPr txBox="1">
            <a:spLocks noChangeArrowheads="1"/>
          </p:cNvSpPr>
          <p:nvPr/>
        </p:nvSpPr>
        <p:spPr bwMode="auto">
          <a:xfrm>
            <a:off x="392036" y="3789040"/>
            <a:ext cx="8208912" cy="2431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Wingdings" pitchFamily="2" charset="2"/>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sz="1600">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buNone/>
            </a:pPr>
            <a:r>
              <a:rPr lang="en-GB" altLang="en-US" sz="2400" b="0" dirty="0">
                <a:solidFill>
                  <a:schemeClr val="tx2"/>
                </a:solidFill>
              </a:rPr>
              <a:t>8. Improved </a:t>
            </a:r>
            <a:r>
              <a:rPr lang="en-GB" altLang="en-US" sz="2400" dirty="0">
                <a:solidFill>
                  <a:schemeClr val="tx2"/>
                </a:solidFill>
              </a:rPr>
              <a:t>parental confidence – </a:t>
            </a:r>
          </a:p>
          <a:p>
            <a:pPr marL="536575" indent="-177800"/>
            <a:r>
              <a:rPr lang="en-GB" dirty="0"/>
              <a:t>Plymouth - </a:t>
            </a:r>
            <a:r>
              <a:rPr lang="en-GB" b="0" dirty="0"/>
              <a:t>Around three quarters of the parents and carers felt that outcomes for their child were improving. </a:t>
            </a:r>
          </a:p>
          <a:p>
            <a:pPr marL="536575" indent="-177800"/>
            <a:r>
              <a:rPr lang="en-GB" dirty="0"/>
              <a:t>Brighton and Hove - </a:t>
            </a:r>
            <a:r>
              <a:rPr lang="en-GB" b="0" dirty="0"/>
              <a:t>Many parents report positively about their experiences of the support they have been offered by different commissioning services prior to, during and after identification of need. </a:t>
            </a:r>
            <a:endParaRPr lang="en-GB" altLang="en-US" b="0" dirty="0"/>
          </a:p>
        </p:txBody>
      </p:sp>
    </p:spTree>
    <p:extLst>
      <p:ext uri="{BB962C8B-B14F-4D97-AF65-F5344CB8AC3E}">
        <p14:creationId xmlns:p14="http://schemas.microsoft.com/office/powerpoint/2010/main" val="2664285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09807" y="132088"/>
            <a:ext cx="8569325" cy="1125538"/>
          </a:xfrm>
        </p:spPr>
        <p:txBody>
          <a:bodyPr/>
          <a:lstStyle/>
          <a:p>
            <a:pPr algn="ctr"/>
            <a:r>
              <a:rPr lang="en-GB" b="0" dirty="0">
                <a:cs typeface="Arial" panose="020B0604020202020204" pitchFamily="34" charset="0"/>
              </a:rPr>
              <a:t>Implementation of the SEND reforms – </a:t>
            </a:r>
            <a:br>
              <a:rPr lang="en-GB" b="0" dirty="0">
                <a:cs typeface="Arial" panose="020B0604020202020204" pitchFamily="34" charset="0"/>
              </a:rPr>
            </a:br>
            <a:r>
              <a:rPr lang="en-GB" b="0" dirty="0">
                <a:cs typeface="Arial" panose="020B0604020202020204" pitchFamily="34" charset="0"/>
              </a:rPr>
              <a:t>What is </a:t>
            </a:r>
            <a:r>
              <a:rPr lang="en-GB" dirty="0">
                <a:cs typeface="Arial" panose="020B0604020202020204" pitchFamily="34" charset="0"/>
              </a:rPr>
              <a:t>your</a:t>
            </a:r>
            <a:r>
              <a:rPr lang="en-GB" b="0" dirty="0">
                <a:cs typeface="Arial" panose="020B0604020202020204" pitchFamily="34" charset="0"/>
              </a:rPr>
              <a:t> evidence base?</a:t>
            </a:r>
            <a:endParaRPr lang="en-GB" altLang="en-US" dirty="0"/>
          </a:p>
        </p:txBody>
      </p:sp>
      <p:sp>
        <p:nvSpPr>
          <p:cNvPr id="5" name="TextBox 4"/>
          <p:cNvSpPr txBox="1">
            <a:spLocks noChangeArrowheads="1"/>
          </p:cNvSpPr>
          <p:nvPr/>
        </p:nvSpPr>
        <p:spPr bwMode="auto">
          <a:xfrm>
            <a:off x="250824" y="1844675"/>
            <a:ext cx="259298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Wingdings" pitchFamily="2" charset="2"/>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sz="1600">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r>
              <a:rPr lang="en-GB" altLang="en-US" b="0" dirty="0"/>
              <a:t>1. </a:t>
            </a:r>
            <a:r>
              <a:rPr lang="en-GB" altLang="en-US" dirty="0"/>
              <a:t>C</a:t>
            </a:r>
            <a:r>
              <a:rPr lang="en-GB" altLang="en-US" dirty="0">
                <a:latin typeface="+mn-lt"/>
                <a:cs typeface="Arial" panose="020B0604020202020204" pitchFamily="34" charset="0"/>
              </a:rPr>
              <a:t>o-production </a:t>
            </a:r>
            <a:r>
              <a:rPr lang="en-GB" altLang="en-US" b="0" dirty="0">
                <a:latin typeface="+mn-lt"/>
                <a:cs typeface="Arial" panose="020B0604020202020204" pitchFamily="34" charset="0"/>
              </a:rPr>
              <a:t>with </a:t>
            </a:r>
            <a:r>
              <a:rPr lang="en-GB" altLang="en-US" b="0" dirty="0"/>
              <a:t>children, young people and parents</a:t>
            </a:r>
          </a:p>
        </p:txBody>
      </p:sp>
      <p:sp>
        <p:nvSpPr>
          <p:cNvPr id="6" name="TextBox 5"/>
          <p:cNvSpPr txBox="1">
            <a:spLocks noChangeArrowheads="1"/>
          </p:cNvSpPr>
          <p:nvPr/>
        </p:nvSpPr>
        <p:spPr bwMode="auto">
          <a:xfrm>
            <a:off x="3067964" y="1490732"/>
            <a:ext cx="306228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Wingdings" pitchFamily="2" charset="2"/>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sz="1600">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r>
              <a:rPr lang="en-US" altLang="en-US" b="0" dirty="0"/>
              <a:t>2. All parties meet their </a:t>
            </a:r>
            <a:r>
              <a:rPr lang="en-US" altLang="en-US" dirty="0"/>
              <a:t>statutory </a:t>
            </a:r>
            <a:r>
              <a:rPr lang="en-GB" altLang="en-US" dirty="0"/>
              <a:t>duties</a:t>
            </a:r>
          </a:p>
        </p:txBody>
      </p:sp>
      <p:sp>
        <p:nvSpPr>
          <p:cNvPr id="7" name="TextBox 6"/>
          <p:cNvSpPr txBox="1">
            <a:spLocks noChangeArrowheads="1"/>
          </p:cNvSpPr>
          <p:nvPr/>
        </p:nvSpPr>
        <p:spPr bwMode="auto">
          <a:xfrm>
            <a:off x="5768893" y="2018251"/>
            <a:ext cx="309403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sz="1600">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r>
              <a:rPr lang="en-GB" altLang="en-US" b="0" dirty="0"/>
              <a:t>3. </a:t>
            </a:r>
            <a:r>
              <a:rPr lang="en-GB" b="0" dirty="0">
                <a:cs typeface="Arial" panose="020B0604020202020204" pitchFamily="34" charset="0"/>
              </a:rPr>
              <a:t>Increased satisfaction with access to </a:t>
            </a:r>
            <a:r>
              <a:rPr lang="en-GB" dirty="0">
                <a:cs typeface="Arial" panose="020B0604020202020204" pitchFamily="34" charset="0"/>
              </a:rPr>
              <a:t>local services</a:t>
            </a:r>
            <a:endParaRPr lang="en-GB" altLang="en-US" dirty="0"/>
          </a:p>
        </p:txBody>
      </p:sp>
      <p:sp>
        <p:nvSpPr>
          <p:cNvPr id="8" name="TextBox 7"/>
          <p:cNvSpPr txBox="1">
            <a:spLocks noChangeArrowheads="1"/>
          </p:cNvSpPr>
          <p:nvPr/>
        </p:nvSpPr>
        <p:spPr bwMode="auto">
          <a:xfrm>
            <a:off x="6134474" y="3356992"/>
            <a:ext cx="26987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Wingdings" pitchFamily="2" charset="2"/>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sz="1600">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r>
              <a:rPr lang="en-GB" altLang="en-US" b="0" dirty="0"/>
              <a:t>4. </a:t>
            </a:r>
            <a:r>
              <a:rPr lang="en-GB" dirty="0">
                <a:cs typeface="Arial" panose="020B0604020202020204" pitchFamily="34" charset="0"/>
              </a:rPr>
              <a:t>Accurate and timely identification </a:t>
            </a:r>
            <a:r>
              <a:rPr lang="en-GB" b="0" dirty="0">
                <a:cs typeface="Arial" panose="020B0604020202020204" pitchFamily="34" charset="0"/>
              </a:rPr>
              <a:t>of SEN and disability</a:t>
            </a:r>
            <a:endParaRPr lang="en-GB" altLang="en-US" dirty="0"/>
          </a:p>
        </p:txBody>
      </p:sp>
      <p:sp>
        <p:nvSpPr>
          <p:cNvPr id="10" name="TextBox 9"/>
          <p:cNvSpPr txBox="1">
            <a:spLocks noChangeArrowheads="1"/>
          </p:cNvSpPr>
          <p:nvPr/>
        </p:nvSpPr>
        <p:spPr bwMode="auto">
          <a:xfrm>
            <a:off x="5414936" y="4771410"/>
            <a:ext cx="309562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sz="1600">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r>
              <a:rPr lang="en-GB" altLang="en-US" b="0" dirty="0">
                <a:cs typeface="Arial" charset="0"/>
              </a:rPr>
              <a:t>5. </a:t>
            </a:r>
            <a:r>
              <a:rPr lang="en-GB" altLang="en-US" dirty="0">
                <a:cs typeface="Arial" charset="0"/>
              </a:rPr>
              <a:t>Improved attainment and narrowing of gap </a:t>
            </a:r>
            <a:r>
              <a:rPr lang="en-GB" altLang="en-US" b="0" dirty="0">
                <a:cs typeface="Arial" charset="0"/>
              </a:rPr>
              <a:t>for CYP with SEND </a:t>
            </a:r>
            <a:endParaRPr lang="en-GB" altLang="en-US" b="0" dirty="0"/>
          </a:p>
        </p:txBody>
      </p:sp>
      <p:sp>
        <p:nvSpPr>
          <p:cNvPr id="11" name="TextBox 10"/>
          <p:cNvSpPr txBox="1">
            <a:spLocks noChangeArrowheads="1"/>
          </p:cNvSpPr>
          <p:nvPr/>
        </p:nvSpPr>
        <p:spPr bwMode="auto">
          <a:xfrm>
            <a:off x="2525686" y="5613616"/>
            <a:ext cx="2889250"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sz="1600">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r>
              <a:rPr lang="en-GB" altLang="en-US" b="0" dirty="0"/>
              <a:t>6. Strong focus on those at </a:t>
            </a:r>
            <a:r>
              <a:rPr lang="en-GB" altLang="en-US" dirty="0"/>
              <a:t>SEN Support </a:t>
            </a:r>
          </a:p>
          <a:p>
            <a:pPr eaLnBrk="1" hangingPunct="1">
              <a:spcBef>
                <a:spcPct val="0"/>
              </a:spcBef>
              <a:buFontTx/>
              <a:buNone/>
            </a:pPr>
            <a:endParaRPr lang="en-GB" altLang="en-US" sz="1800" b="0" dirty="0"/>
          </a:p>
        </p:txBody>
      </p:sp>
      <p:sp>
        <p:nvSpPr>
          <p:cNvPr id="12" name="TextBox 11"/>
          <p:cNvSpPr txBox="1">
            <a:spLocks noChangeArrowheads="1"/>
          </p:cNvSpPr>
          <p:nvPr/>
        </p:nvSpPr>
        <p:spPr bwMode="auto">
          <a:xfrm>
            <a:off x="479245" y="4295727"/>
            <a:ext cx="3096344"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Wingdings" pitchFamily="2" charset="2"/>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sz="1600">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None/>
            </a:pPr>
            <a:r>
              <a:rPr lang="en-GB" altLang="en-US" b="0" dirty="0"/>
              <a:t>7. </a:t>
            </a:r>
            <a:r>
              <a:rPr lang="en-GB" b="0" dirty="0">
                <a:cs typeface="Arial" panose="020B0604020202020204" pitchFamily="34" charset="0"/>
              </a:rPr>
              <a:t>More YP go on to </a:t>
            </a:r>
            <a:r>
              <a:rPr lang="en-GB" dirty="0">
                <a:cs typeface="Arial" panose="020B0604020202020204" pitchFamily="34" charset="0"/>
              </a:rPr>
              <a:t>post-16 education, training &amp; employment</a:t>
            </a:r>
          </a:p>
          <a:p>
            <a:pPr eaLnBrk="1" hangingPunct="1">
              <a:spcBef>
                <a:spcPct val="0"/>
              </a:spcBef>
              <a:buFontTx/>
              <a:buNone/>
            </a:pPr>
            <a:endParaRPr lang="en-GB" altLang="en-US" b="0" dirty="0"/>
          </a:p>
        </p:txBody>
      </p:sp>
      <p:pic>
        <p:nvPicPr>
          <p:cNvPr id="1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35897" y="2230965"/>
            <a:ext cx="2379039" cy="27264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a:spLocks noChangeArrowheads="1"/>
          </p:cNvSpPr>
          <p:nvPr/>
        </p:nvSpPr>
        <p:spPr bwMode="auto">
          <a:xfrm>
            <a:off x="409807" y="3212976"/>
            <a:ext cx="309634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Wingdings" pitchFamily="2" charset="2"/>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sz="1600">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None/>
            </a:pPr>
            <a:r>
              <a:rPr lang="en-GB" altLang="en-US" b="0" dirty="0"/>
              <a:t>8. Improved </a:t>
            </a:r>
            <a:r>
              <a:rPr lang="en-GB" altLang="en-US" dirty="0"/>
              <a:t>parental confidence</a:t>
            </a:r>
            <a:endParaRPr lang="en-GB" dirty="0">
              <a:cs typeface="Arial" panose="020B0604020202020204" pitchFamily="34" charset="0"/>
            </a:endParaRPr>
          </a:p>
          <a:p>
            <a:pPr eaLnBrk="1" hangingPunct="1">
              <a:spcBef>
                <a:spcPct val="0"/>
              </a:spcBef>
              <a:buFontTx/>
              <a:buNone/>
            </a:pPr>
            <a:endParaRPr lang="en-GB" altLang="en-US" b="0" dirty="0"/>
          </a:p>
        </p:txBody>
      </p:sp>
    </p:spTree>
    <p:extLst>
      <p:ext uri="{BB962C8B-B14F-4D97-AF65-F5344CB8AC3E}">
        <p14:creationId xmlns:p14="http://schemas.microsoft.com/office/powerpoint/2010/main" val="9768168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0" grpId="0"/>
      <p:bldP spid="11" grpId="0"/>
      <p:bldP spid="12"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062" y="942815"/>
            <a:ext cx="7775575" cy="647701"/>
          </a:xfrm>
        </p:spPr>
        <p:txBody>
          <a:bodyPr/>
          <a:lstStyle/>
          <a:p>
            <a:r>
              <a:rPr lang="en-GB" sz="2800" b="0" dirty="0"/>
              <a:t>Local area SEND inspections are a key part of holding </a:t>
            </a:r>
            <a:r>
              <a:rPr lang="en-GB" sz="2800" dirty="0"/>
              <a:t>local areas </a:t>
            </a:r>
            <a:r>
              <a:rPr lang="en-GB" sz="2800" b="0" dirty="0"/>
              <a:t>to account</a:t>
            </a:r>
            <a:br>
              <a:rPr lang="en-GB" sz="2800" dirty="0"/>
            </a:br>
            <a:endParaRPr lang="en-GB" sz="2800" dirty="0"/>
          </a:p>
        </p:txBody>
      </p:sp>
      <p:sp>
        <p:nvSpPr>
          <p:cNvPr id="3" name="Content Placeholder 2"/>
          <p:cNvSpPr>
            <a:spLocks noGrp="1"/>
          </p:cNvSpPr>
          <p:nvPr>
            <p:ph idx="1"/>
          </p:nvPr>
        </p:nvSpPr>
        <p:spPr>
          <a:xfrm>
            <a:off x="684062" y="1486343"/>
            <a:ext cx="3959946" cy="4679949"/>
          </a:xfrm>
        </p:spPr>
        <p:txBody>
          <a:bodyPr/>
          <a:lstStyle/>
          <a:p>
            <a:endParaRPr lang="en-GB" dirty="0"/>
          </a:p>
          <a:p>
            <a:pPr marL="0" indent="0">
              <a:buNone/>
            </a:pPr>
            <a:r>
              <a:rPr lang="en-GB" sz="2400" b="0" dirty="0"/>
              <a:t>As at December 2018:</a:t>
            </a:r>
          </a:p>
          <a:p>
            <a:r>
              <a:rPr lang="en-GB" sz="2400" b="0" dirty="0"/>
              <a:t>78 local areas inspected and letters published</a:t>
            </a:r>
          </a:p>
          <a:p>
            <a:r>
              <a:rPr lang="en-GB" sz="2400" b="0" dirty="0"/>
              <a:t>34 local areas require Written Statement of Action (WSoA)</a:t>
            </a:r>
          </a:p>
          <a:p>
            <a:pPr marL="0" indent="0">
              <a:buNone/>
            </a:pPr>
            <a:br>
              <a:rPr lang="en-GB" sz="2400" b="0" dirty="0"/>
            </a:br>
            <a:endParaRPr lang="en-GB" sz="2400" dirty="0"/>
          </a:p>
        </p:txBody>
      </p:sp>
      <p:pic>
        <p:nvPicPr>
          <p:cNvPr id="7" name="Picture 6"/>
          <p:cNvPicPr>
            <a:picLocks noChangeAspect="1"/>
          </p:cNvPicPr>
          <p:nvPr/>
        </p:nvPicPr>
        <p:blipFill>
          <a:blip r:embed="rId2"/>
          <a:stretch>
            <a:fillRect/>
          </a:stretch>
        </p:blipFill>
        <p:spPr>
          <a:xfrm>
            <a:off x="4427984" y="1772816"/>
            <a:ext cx="4483958" cy="3456384"/>
          </a:xfrm>
          <a:prstGeom prst="rect">
            <a:avLst/>
          </a:prstGeom>
        </p:spPr>
      </p:pic>
    </p:spTree>
    <p:extLst>
      <p:ext uri="{BB962C8B-B14F-4D97-AF65-F5344CB8AC3E}">
        <p14:creationId xmlns:p14="http://schemas.microsoft.com/office/powerpoint/2010/main" val="2527074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1" y="498836"/>
            <a:ext cx="7775575" cy="647701"/>
          </a:xfrm>
        </p:spPr>
        <p:txBody>
          <a:bodyPr/>
          <a:lstStyle/>
          <a:p>
            <a:r>
              <a:rPr lang="en-GB" sz="2800" b="0" dirty="0"/>
              <a:t>SEND inspections – common areas of strength</a:t>
            </a:r>
          </a:p>
        </p:txBody>
      </p:sp>
      <p:sp>
        <p:nvSpPr>
          <p:cNvPr id="3" name="Content Placeholder 2"/>
          <p:cNvSpPr>
            <a:spLocks noGrp="1"/>
          </p:cNvSpPr>
          <p:nvPr>
            <p:ph idx="1"/>
          </p:nvPr>
        </p:nvSpPr>
        <p:spPr>
          <a:xfrm>
            <a:off x="684212" y="1425576"/>
            <a:ext cx="7775575" cy="4679949"/>
          </a:xfrm>
        </p:spPr>
        <p:txBody>
          <a:bodyPr/>
          <a:lstStyle/>
          <a:p>
            <a:r>
              <a:rPr lang="en-GB" sz="2400" b="0" dirty="0"/>
              <a:t>Strong strategic leadership that has led to established joint working between education, health and care services. </a:t>
            </a:r>
          </a:p>
          <a:p>
            <a:r>
              <a:rPr lang="en-GB" sz="2400" b="0" dirty="0"/>
              <a:t>Early Years services – good levels of parental satisfaction</a:t>
            </a:r>
          </a:p>
          <a:p>
            <a:r>
              <a:rPr lang="en-GB" sz="2400" b="0" dirty="0"/>
              <a:t>Co-production - parents, professionals, children and young people are working effectively together to devise and implement improvements</a:t>
            </a:r>
          </a:p>
          <a:p>
            <a:r>
              <a:rPr lang="en-GB" sz="2400" b="0" dirty="0"/>
              <a:t>Strong health engagement, inc DCO/ DMO in place</a:t>
            </a:r>
          </a:p>
          <a:p>
            <a:pPr marL="0" indent="0">
              <a:buNone/>
            </a:pPr>
            <a:endParaRPr lang="en-GB" dirty="0"/>
          </a:p>
        </p:txBody>
      </p:sp>
    </p:spTree>
    <p:extLst>
      <p:ext uri="{BB962C8B-B14F-4D97-AF65-F5344CB8AC3E}">
        <p14:creationId xmlns:p14="http://schemas.microsoft.com/office/powerpoint/2010/main" val="41107532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727" y="117474"/>
            <a:ext cx="8420100" cy="647701"/>
          </a:xfrm>
        </p:spPr>
        <p:txBody>
          <a:bodyPr/>
          <a:lstStyle/>
          <a:p>
            <a:r>
              <a:rPr lang="en-GB" sz="2800" b="0" dirty="0"/>
              <a:t>WSoAs – common areas of serious weaknesses</a:t>
            </a:r>
            <a:endParaRPr lang="en-GB" sz="2800" dirty="0"/>
          </a:p>
        </p:txBody>
      </p:sp>
      <p:graphicFrame>
        <p:nvGraphicFramePr>
          <p:cNvPr id="4" name="Chart 3"/>
          <p:cNvGraphicFramePr>
            <a:graphicFrameLocks/>
          </p:cNvGraphicFramePr>
          <p:nvPr>
            <p:extLst/>
          </p:nvPr>
        </p:nvGraphicFramePr>
        <p:xfrm>
          <a:off x="440871" y="981075"/>
          <a:ext cx="8267699" cy="521289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87064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611188" y="1052513"/>
            <a:ext cx="8075612" cy="1125537"/>
          </a:xfrm>
        </p:spPr>
        <p:txBody>
          <a:bodyPr/>
          <a:lstStyle/>
          <a:p>
            <a:pPr algn="ctr">
              <a:defRPr/>
            </a:pPr>
            <a:r>
              <a:rPr lang="en-GB" altLang="en-US" sz="2800" b="0" dirty="0">
                <a:ea typeface="MS PGothic" charset="-128"/>
              </a:rPr>
              <a:t>	</a:t>
            </a:r>
          </a:p>
        </p:txBody>
      </p:sp>
      <p:sp>
        <p:nvSpPr>
          <p:cNvPr id="3075" name="Rectangle 3"/>
          <p:cNvSpPr>
            <a:spLocks noGrp="1" noChangeArrowheads="1"/>
          </p:cNvSpPr>
          <p:nvPr>
            <p:ph type="body" idx="4294967295"/>
          </p:nvPr>
        </p:nvSpPr>
        <p:spPr>
          <a:xfrm>
            <a:off x="580231" y="1196752"/>
            <a:ext cx="8137525" cy="4178300"/>
          </a:xfrm>
        </p:spPr>
        <p:txBody>
          <a:bodyPr/>
          <a:lstStyle/>
          <a:p>
            <a:pPr>
              <a:defRPr/>
            </a:pPr>
            <a:r>
              <a:rPr lang="en-GB" altLang="en-US" sz="2400" b="0" dirty="0">
                <a:ea typeface="MS PGothic" panose="020B0600070205080204" pitchFamily="34" charset="-128"/>
              </a:rPr>
              <a:t>Ensuring that SEND covers the ‘14.4%’, not just the ‘2.9%’</a:t>
            </a:r>
          </a:p>
          <a:p>
            <a:pPr>
              <a:defRPr/>
            </a:pPr>
            <a:r>
              <a:rPr lang="en-GB" altLang="en-US" sz="2400" b="0" dirty="0">
                <a:ea typeface="MS PGothic" panose="020B0600070205080204" pitchFamily="34" charset="-128"/>
              </a:rPr>
              <a:t>Improving quality and outcomes</a:t>
            </a:r>
          </a:p>
          <a:p>
            <a:pPr>
              <a:defRPr/>
            </a:pPr>
            <a:r>
              <a:rPr lang="en-GB" altLang="en-US" sz="2400" b="0" dirty="0">
                <a:ea typeface="MS PGothic" panose="020B0600070205080204" pitchFamily="34" charset="-128"/>
              </a:rPr>
              <a:t>Funding and value for money</a:t>
            </a:r>
          </a:p>
          <a:p>
            <a:pPr>
              <a:defRPr/>
            </a:pPr>
            <a:r>
              <a:rPr lang="en-GB" altLang="en-US" sz="2400" b="0" dirty="0">
                <a:ea typeface="MS PGothic" panose="020B0600070205080204" pitchFamily="34" charset="-128"/>
              </a:rPr>
              <a:t>Working with partners:</a:t>
            </a:r>
          </a:p>
          <a:p>
            <a:pPr lvl="1">
              <a:buFont typeface="Wingdings" panose="05000000000000000000" pitchFamily="2" charset="2"/>
              <a:buChar char="q"/>
              <a:defRPr/>
            </a:pPr>
            <a:r>
              <a:rPr lang="en-GB" altLang="en-US" sz="2400" dirty="0">
                <a:ea typeface="MS PGothic" panose="020B0600070205080204" pitchFamily="34" charset="-128"/>
              </a:rPr>
              <a:t>  health and social care partners</a:t>
            </a:r>
          </a:p>
          <a:p>
            <a:pPr lvl="1">
              <a:buFont typeface="Wingdings" panose="05000000000000000000" pitchFamily="2" charset="2"/>
              <a:buChar char="q"/>
              <a:defRPr/>
            </a:pPr>
            <a:r>
              <a:rPr lang="en-GB" altLang="en-US" sz="2400" dirty="0">
                <a:ea typeface="MS PGothic" panose="020B0600070205080204" pitchFamily="34" charset="-128"/>
              </a:rPr>
              <a:t>  parents and young people</a:t>
            </a:r>
          </a:p>
          <a:p>
            <a:pPr>
              <a:defRPr/>
            </a:pPr>
            <a:r>
              <a:rPr lang="en-GB" altLang="en-US" sz="2400" b="0" dirty="0">
                <a:ea typeface="MS PGothic" panose="020B0600070205080204" pitchFamily="34" charset="-128"/>
              </a:rPr>
              <a:t>Mainstreaming in a context of increasing diversity of school and FE provision - Inclusion</a:t>
            </a:r>
          </a:p>
          <a:p>
            <a:pPr>
              <a:defRPr/>
            </a:pPr>
            <a:r>
              <a:rPr lang="en-GB" altLang="en-US" sz="2400" b="0" dirty="0">
                <a:ea typeface="MS PGothic" panose="020B0600070205080204" pitchFamily="34" charset="-128"/>
              </a:rPr>
              <a:t>Preparation for Adulthood</a:t>
            </a:r>
          </a:p>
        </p:txBody>
      </p:sp>
      <p:sp>
        <p:nvSpPr>
          <p:cNvPr id="40964" name="Rectangle 2"/>
          <p:cNvSpPr>
            <a:spLocks noGrp="1" noChangeArrowheads="1"/>
          </p:cNvSpPr>
          <p:nvPr>
            <p:ph type="title" idx="4294967295"/>
          </p:nvPr>
        </p:nvSpPr>
        <p:spPr>
          <a:xfrm>
            <a:off x="630028" y="188640"/>
            <a:ext cx="8075612" cy="1125538"/>
          </a:xfrm>
        </p:spPr>
        <p:txBody>
          <a:bodyPr/>
          <a:lstStyle/>
          <a:p>
            <a:pPr>
              <a:defRPr/>
            </a:pPr>
            <a:r>
              <a:rPr lang="en-GB" altLang="en-US" b="0" dirty="0">
                <a:ea typeface="MS PGothic" charset="-128"/>
              </a:rPr>
              <a:t>Challenges for </a:t>
            </a:r>
            <a:r>
              <a:rPr lang="en-GB" altLang="en-US" dirty="0">
                <a:ea typeface="MS PGothic" charset="-128"/>
              </a:rPr>
              <a:t>local areas</a:t>
            </a:r>
          </a:p>
        </p:txBody>
      </p:sp>
    </p:spTree>
    <p:extLst>
      <p:ext uri="{BB962C8B-B14F-4D97-AF65-F5344CB8AC3E}">
        <p14:creationId xmlns:p14="http://schemas.microsoft.com/office/powerpoint/2010/main" val="6742425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75">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75">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07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75">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07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0" dirty="0"/>
              <a:t>The focus of inspection </a:t>
            </a:r>
            <a:br>
              <a:rPr lang="en-GB" dirty="0"/>
            </a:br>
            <a:endParaRPr lang="en-GB" dirty="0"/>
          </a:p>
        </p:txBody>
      </p:sp>
      <p:sp>
        <p:nvSpPr>
          <p:cNvPr id="3" name="Content Placeholder 2"/>
          <p:cNvSpPr>
            <a:spLocks noGrp="1"/>
          </p:cNvSpPr>
          <p:nvPr>
            <p:ph idx="1"/>
          </p:nvPr>
        </p:nvSpPr>
        <p:spPr>
          <a:xfrm>
            <a:off x="683308" y="954858"/>
            <a:ext cx="7775575" cy="4679949"/>
          </a:xfrm>
        </p:spPr>
        <p:txBody>
          <a:bodyPr/>
          <a:lstStyle/>
          <a:p>
            <a:pPr marL="0" indent="0">
              <a:buNone/>
            </a:pPr>
            <a:r>
              <a:rPr lang="en-US" altLang="en-US" sz="2200" b="0" dirty="0">
                <a:latin typeface="Arial" panose="020B0604020202020204" pitchFamily="34" charset="0"/>
                <a:ea typeface="Calibri" panose="020F0502020204030204" pitchFamily="34" charset="0"/>
                <a:cs typeface="Arial" panose="020B0604020202020204" pitchFamily="34" charset="0"/>
              </a:rPr>
              <a:t>In May 2016, Ofsted and CQC started a new type of joint inspection. The aim is to hold local areas to account and champion the rights of children and young people with SEND</a:t>
            </a:r>
            <a:endParaRPr lang="en-US" altLang="en-US" sz="2200" b="0" dirty="0">
              <a:latin typeface="Arial" panose="020B0604020202020204" pitchFamily="34" charset="0"/>
              <a:cs typeface="Arial" panose="020B0604020202020204" pitchFamily="34" charset="0"/>
            </a:endParaRPr>
          </a:p>
          <a:p>
            <a:pPr marL="0" lvl="0" indent="0">
              <a:buNone/>
            </a:pPr>
            <a:endParaRPr lang="en-GB" sz="2200" b="0" dirty="0"/>
          </a:p>
          <a:p>
            <a:pPr marL="0" lvl="0" indent="0">
              <a:buNone/>
            </a:pPr>
            <a:r>
              <a:rPr lang="en-GB" sz="2200" b="0" dirty="0"/>
              <a:t>Inspectors consider how effectively the local area: </a:t>
            </a:r>
          </a:p>
          <a:p>
            <a:r>
              <a:rPr lang="en-GB" sz="2200" b="0" dirty="0"/>
              <a:t>identifies need; </a:t>
            </a:r>
          </a:p>
          <a:p>
            <a:pPr lvl="0"/>
            <a:r>
              <a:rPr lang="en-GB" sz="2200" b="0" dirty="0"/>
              <a:t>meets need; and </a:t>
            </a:r>
          </a:p>
          <a:p>
            <a:pPr lvl="0"/>
            <a:r>
              <a:rPr lang="en-GB" sz="2200" b="0" dirty="0"/>
              <a:t>improves the outcomes </a:t>
            </a:r>
          </a:p>
          <a:p>
            <a:pPr marL="0" lvl="0" indent="0">
              <a:buNone/>
            </a:pPr>
            <a:r>
              <a:rPr lang="en-GB" sz="2200" b="0" dirty="0"/>
              <a:t>of the wide range of different groups of children and young people who have SEND.</a:t>
            </a:r>
          </a:p>
          <a:p>
            <a:pPr marL="0" indent="0">
              <a:buNone/>
            </a:pPr>
            <a:endParaRPr lang="en-GB" sz="2200" b="0" dirty="0">
              <a:solidFill>
                <a:srgbClr val="000000"/>
              </a:solidFill>
              <a:latin typeface="Arial" panose="020B0604020202020204" pitchFamily="34" charset="0"/>
              <a:cs typeface="Arial" panose="020B0604020202020204" pitchFamily="34" charset="0"/>
            </a:endParaRPr>
          </a:p>
          <a:p>
            <a:pPr marL="0" indent="0">
              <a:buNone/>
            </a:pPr>
            <a:endParaRPr lang="en-GB" dirty="0"/>
          </a:p>
        </p:txBody>
      </p:sp>
    </p:spTree>
    <p:extLst>
      <p:ext uri="{BB962C8B-B14F-4D97-AF65-F5344CB8AC3E}">
        <p14:creationId xmlns:p14="http://schemas.microsoft.com/office/powerpoint/2010/main" val="25491415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0" dirty="0"/>
              <a:t>Effective specialist services </a:t>
            </a:r>
          </a:p>
        </p:txBody>
      </p:sp>
      <p:sp>
        <p:nvSpPr>
          <p:cNvPr id="3" name="Content Placeholder 2"/>
          <p:cNvSpPr>
            <a:spLocks noGrp="1"/>
          </p:cNvSpPr>
          <p:nvPr>
            <p:ph idx="1"/>
          </p:nvPr>
        </p:nvSpPr>
        <p:spPr>
          <a:xfrm>
            <a:off x="684212" y="1053766"/>
            <a:ext cx="7775575" cy="4679949"/>
          </a:xfrm>
        </p:spPr>
        <p:txBody>
          <a:bodyPr/>
          <a:lstStyle/>
          <a:p>
            <a:r>
              <a:rPr lang="en-GB" sz="1800" b="0" dirty="0"/>
              <a:t>Support and outreach services promote inclusion and improve the life chances of many vulnerable pupils.</a:t>
            </a:r>
          </a:p>
          <a:p>
            <a:r>
              <a:rPr lang="en-GB" sz="1800" b="0" dirty="0"/>
              <a:t>All staff are thoroughly committed to inclusion.</a:t>
            </a:r>
          </a:p>
          <a:p>
            <a:r>
              <a:rPr lang="en-GB" sz="1800" b="0" dirty="0"/>
              <a:t>Co-produce, and communicate well, with parents and CYP. </a:t>
            </a:r>
          </a:p>
          <a:p>
            <a:r>
              <a:rPr lang="en-GB" sz="1800" b="0" dirty="0"/>
              <a:t>Support service staff are particularly valued where they bring knowledge and skills usually unavailable in a mainstream school; when they demonstrate effective strategies for others to observe.</a:t>
            </a:r>
          </a:p>
          <a:p>
            <a:r>
              <a:rPr lang="en-GB" sz="1800" b="0" dirty="0"/>
              <a:t>Services in LAs avoid ‘overlapping’ </a:t>
            </a:r>
          </a:p>
          <a:p>
            <a:r>
              <a:rPr lang="en-GB" sz="1800" b="0" dirty="0"/>
              <a:t>Work in partnership with LA school improvement services to analyse data and target their resources where the standards achieved by pupils with SEN were too low.</a:t>
            </a:r>
          </a:p>
          <a:p>
            <a:r>
              <a:rPr lang="en-GB" sz="1800" b="0" dirty="0"/>
              <a:t>Measure their impact on pupils’ progress and attainment and have agreed standards against which services are evaluated.</a:t>
            </a:r>
            <a:endParaRPr lang="en-GB" sz="1800" dirty="0"/>
          </a:p>
        </p:txBody>
      </p:sp>
      <p:pic>
        <p:nvPicPr>
          <p:cNvPr id="4" name="Picture 3"/>
          <p:cNvPicPr>
            <a:picLocks noChangeAspect="1"/>
          </p:cNvPicPr>
          <p:nvPr/>
        </p:nvPicPr>
        <p:blipFill>
          <a:blip r:embed="rId2"/>
          <a:stretch>
            <a:fillRect/>
          </a:stretch>
        </p:blipFill>
        <p:spPr>
          <a:xfrm>
            <a:off x="6372200" y="5833368"/>
            <a:ext cx="2555180" cy="930268"/>
          </a:xfrm>
          <a:prstGeom prst="rect">
            <a:avLst/>
          </a:prstGeom>
        </p:spPr>
      </p:pic>
    </p:spTree>
    <p:extLst>
      <p:ext uri="{BB962C8B-B14F-4D97-AF65-F5344CB8AC3E}">
        <p14:creationId xmlns:p14="http://schemas.microsoft.com/office/powerpoint/2010/main" val="22342775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0" dirty="0"/>
              <a:t>Questions for sensory impaired services</a:t>
            </a:r>
          </a:p>
        </p:txBody>
      </p:sp>
      <p:sp>
        <p:nvSpPr>
          <p:cNvPr id="3" name="Content Placeholder 2"/>
          <p:cNvSpPr>
            <a:spLocks noGrp="1"/>
          </p:cNvSpPr>
          <p:nvPr>
            <p:ph idx="1"/>
          </p:nvPr>
        </p:nvSpPr>
        <p:spPr/>
        <p:txBody>
          <a:bodyPr/>
          <a:lstStyle/>
          <a:p>
            <a:pPr marL="0" indent="0">
              <a:buNone/>
            </a:pPr>
            <a:r>
              <a:rPr lang="en-GB" b="0" i="1" dirty="0">
                <a:solidFill>
                  <a:srgbClr val="000000"/>
                </a:solidFill>
                <a:latin typeface="Arial" panose="020B0604020202020204" pitchFamily="34" charset="0"/>
                <a:cs typeface="Arial" panose="020B0604020202020204" pitchFamily="34" charset="0"/>
              </a:rPr>
              <a:t>To gather evidence about the effectiveness of the local area in improving outcomes for children and young people who have SEND, inspectors will evaluate how well the local area uses specialist services and its impact on outcomes. </a:t>
            </a:r>
          </a:p>
          <a:p>
            <a:pPr marL="0" lvl="0" indent="0">
              <a:buNone/>
            </a:pPr>
            <a:endParaRPr lang="en-GB" b="0" dirty="0"/>
          </a:p>
          <a:p>
            <a:pPr marL="0" lvl="0" indent="0">
              <a:buNone/>
            </a:pPr>
            <a:r>
              <a:rPr lang="en-GB" b="0" dirty="0"/>
              <a:t>How effectively does your service: </a:t>
            </a:r>
          </a:p>
          <a:p>
            <a:r>
              <a:rPr lang="en-GB" b="0" dirty="0"/>
              <a:t>identify need; </a:t>
            </a:r>
          </a:p>
          <a:p>
            <a:pPr lvl="0"/>
            <a:r>
              <a:rPr lang="en-GB" b="0" dirty="0"/>
              <a:t>meet need; and </a:t>
            </a:r>
          </a:p>
          <a:p>
            <a:pPr lvl="0"/>
            <a:r>
              <a:rPr lang="en-GB" b="0" dirty="0"/>
              <a:t>improve the outcomes </a:t>
            </a:r>
          </a:p>
          <a:p>
            <a:pPr marL="0" lvl="0" indent="0">
              <a:buNone/>
            </a:pPr>
            <a:r>
              <a:rPr lang="en-GB" b="0" dirty="0"/>
              <a:t>of the wide range of different groups of children and young people who have SEND and have a sensory impairment?</a:t>
            </a:r>
          </a:p>
          <a:p>
            <a:pPr marL="0" lvl="0" indent="0">
              <a:buNone/>
            </a:pPr>
            <a:endParaRPr lang="en-GB" b="0" dirty="0"/>
          </a:p>
          <a:p>
            <a:pPr marL="0" lvl="0" indent="0">
              <a:buNone/>
            </a:pPr>
            <a:r>
              <a:rPr lang="en-GB" b="0" dirty="0"/>
              <a:t>How do you know?</a:t>
            </a:r>
          </a:p>
          <a:p>
            <a:pPr marL="0" lvl="0" indent="0">
              <a:buNone/>
            </a:pPr>
            <a:endParaRPr lang="en-GB" b="0" dirty="0"/>
          </a:p>
          <a:p>
            <a:pPr marL="0" lvl="0" indent="0">
              <a:buNone/>
            </a:pPr>
            <a:endParaRPr lang="en-GB" b="0" dirty="0"/>
          </a:p>
          <a:p>
            <a:endParaRPr lang="en-GB" dirty="0"/>
          </a:p>
        </p:txBody>
      </p:sp>
    </p:spTree>
    <p:extLst>
      <p:ext uri="{BB962C8B-B14F-4D97-AF65-F5344CB8AC3E}">
        <p14:creationId xmlns:p14="http://schemas.microsoft.com/office/powerpoint/2010/main" val="15191809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548680"/>
            <a:ext cx="7775575" cy="647701"/>
          </a:xfrm>
        </p:spPr>
        <p:txBody>
          <a:bodyPr/>
          <a:lstStyle/>
          <a:p>
            <a:r>
              <a:rPr lang="en-GB" b="0" dirty="0"/>
              <a:t>Local area inspections – What good looks like for sensory support services</a:t>
            </a:r>
          </a:p>
        </p:txBody>
      </p:sp>
      <p:pic>
        <p:nvPicPr>
          <p:cNvPr id="6" name="Picture 5"/>
          <p:cNvPicPr>
            <a:picLocks noChangeAspect="1"/>
          </p:cNvPicPr>
          <p:nvPr/>
        </p:nvPicPr>
        <p:blipFill>
          <a:blip r:embed="rId2"/>
          <a:stretch>
            <a:fillRect/>
          </a:stretch>
        </p:blipFill>
        <p:spPr>
          <a:xfrm>
            <a:off x="179512" y="1484784"/>
            <a:ext cx="8785335" cy="4392488"/>
          </a:xfrm>
          <a:prstGeom prst="rect">
            <a:avLst/>
          </a:prstGeom>
        </p:spPr>
      </p:pic>
    </p:spTree>
    <p:extLst>
      <p:ext uri="{BB962C8B-B14F-4D97-AF65-F5344CB8AC3E}">
        <p14:creationId xmlns:p14="http://schemas.microsoft.com/office/powerpoint/2010/main" val="33278937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body" idx="1"/>
          </p:nvPr>
        </p:nvSpPr>
        <p:spPr>
          <a:xfrm>
            <a:off x="684213" y="476250"/>
            <a:ext cx="8075612" cy="5256213"/>
          </a:xfrm>
        </p:spPr>
        <p:txBody>
          <a:bodyPr/>
          <a:lstStyle/>
          <a:p>
            <a:pPr algn="ctr">
              <a:lnSpc>
                <a:spcPct val="90000"/>
              </a:lnSpc>
              <a:buFont typeface="Wingdings" pitchFamily="2" charset="2"/>
              <a:buNone/>
            </a:pPr>
            <a:endParaRPr lang="en-GB" altLang="en-US" sz="4000" b="0" dirty="0">
              <a:ea typeface="ＭＳ Ｐゴシック" pitchFamily="34" charset="-128"/>
            </a:endParaRPr>
          </a:p>
          <a:p>
            <a:pPr algn="ctr">
              <a:lnSpc>
                <a:spcPct val="90000"/>
              </a:lnSpc>
              <a:buFont typeface="Wingdings" pitchFamily="2" charset="2"/>
              <a:buNone/>
            </a:pPr>
            <a:endParaRPr lang="en-GB" altLang="en-US" sz="4000" b="0" dirty="0">
              <a:ea typeface="ＭＳ Ｐゴシック" pitchFamily="34" charset="-128"/>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035173"/>
            <a:ext cx="7704856" cy="45540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636080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0" dirty="0"/>
              <a:t>Key lines of enquiry</a:t>
            </a:r>
          </a:p>
        </p:txBody>
      </p:sp>
      <p:sp>
        <p:nvSpPr>
          <p:cNvPr id="3" name="Content Placeholder 2"/>
          <p:cNvSpPr>
            <a:spLocks noGrp="1"/>
          </p:cNvSpPr>
          <p:nvPr>
            <p:ph idx="1"/>
          </p:nvPr>
        </p:nvSpPr>
        <p:spPr>
          <a:xfrm>
            <a:off x="676939" y="1052736"/>
            <a:ext cx="7775575" cy="4679949"/>
          </a:xfrm>
        </p:spPr>
        <p:txBody>
          <a:bodyPr/>
          <a:lstStyle/>
          <a:p>
            <a:pPr marL="358775" lvl="1" indent="-268288"/>
            <a:r>
              <a:rPr lang="en-GB" sz="1900" dirty="0"/>
              <a:t>The accuracy and rigour of the service’s self-evaluation</a:t>
            </a:r>
            <a:r>
              <a:rPr lang="en-GB" sz="1900" baseline="30000" dirty="0"/>
              <a:t> </a:t>
            </a:r>
          </a:p>
          <a:p>
            <a:pPr marL="358775" lvl="1" indent="-268288"/>
            <a:r>
              <a:rPr lang="en-GB" sz="1900" dirty="0"/>
              <a:t>To what extent the outcomes for CYP are improving as a result of the collective actions and support of local agencies and bodies</a:t>
            </a:r>
          </a:p>
          <a:p>
            <a:pPr marL="358775" lvl="1" indent="-268288"/>
            <a:r>
              <a:rPr lang="en-GB" sz="1900" dirty="0"/>
              <a:t>The efficiency of identification of SEND</a:t>
            </a:r>
          </a:p>
          <a:p>
            <a:pPr marL="358775" lvl="1" indent="-268288"/>
            <a:r>
              <a:rPr lang="en-GB" sz="1900" dirty="0"/>
              <a:t>The timeliness and usefulness of assessment</a:t>
            </a:r>
          </a:p>
          <a:p>
            <a:pPr marL="358775" lvl="1" indent="-268288"/>
            <a:r>
              <a:rPr lang="en-GB" sz="1900" dirty="0"/>
              <a:t>How well the service engages with CYP, and their parents and carers</a:t>
            </a:r>
          </a:p>
          <a:p>
            <a:pPr marL="358775" lvl="1" indent="-268288"/>
            <a:r>
              <a:rPr lang="en-GB" sz="1900" dirty="0"/>
              <a:t>How well the local area involves the individual CYP, and their parents and carers, in the process of assessing their needs </a:t>
            </a:r>
          </a:p>
          <a:p>
            <a:pPr marL="358775" lvl="1" indent="-268288"/>
            <a:r>
              <a:rPr lang="en-GB" sz="1900" dirty="0"/>
              <a:t>How well the local area communicates with CYP, and their parents or carers</a:t>
            </a:r>
          </a:p>
          <a:p>
            <a:pPr marL="358775" lvl="1" indent="-268288"/>
            <a:r>
              <a:rPr lang="en-GB" sz="1900" dirty="0"/>
              <a:t>The extent to which the local area gives due regard to its duties under the Equality Act</a:t>
            </a:r>
          </a:p>
        </p:txBody>
      </p:sp>
    </p:spTree>
    <p:extLst>
      <p:ext uri="{BB962C8B-B14F-4D97-AF65-F5344CB8AC3E}">
        <p14:creationId xmlns:p14="http://schemas.microsoft.com/office/powerpoint/2010/main" val="1996458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250824" y="1844675"/>
            <a:ext cx="259298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Wingdings" pitchFamily="2" charset="2"/>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sz="1600">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r>
              <a:rPr lang="en-GB" altLang="en-US" b="0" dirty="0"/>
              <a:t>1. </a:t>
            </a:r>
            <a:r>
              <a:rPr lang="en-GB" altLang="en-US" dirty="0"/>
              <a:t>C</a:t>
            </a:r>
            <a:r>
              <a:rPr lang="en-GB" altLang="en-US" dirty="0">
                <a:latin typeface="+mn-lt"/>
                <a:cs typeface="Arial" panose="020B0604020202020204" pitchFamily="34" charset="0"/>
              </a:rPr>
              <a:t>o-production </a:t>
            </a:r>
            <a:r>
              <a:rPr lang="en-GB" altLang="en-US" b="0" dirty="0">
                <a:latin typeface="+mn-lt"/>
                <a:cs typeface="Arial" panose="020B0604020202020204" pitchFamily="34" charset="0"/>
              </a:rPr>
              <a:t>with </a:t>
            </a:r>
            <a:r>
              <a:rPr lang="en-GB" altLang="en-US" b="0" dirty="0"/>
              <a:t>children, young people and parents</a:t>
            </a:r>
          </a:p>
        </p:txBody>
      </p:sp>
      <p:sp>
        <p:nvSpPr>
          <p:cNvPr id="6" name="TextBox 5"/>
          <p:cNvSpPr txBox="1">
            <a:spLocks noChangeArrowheads="1"/>
          </p:cNvSpPr>
          <p:nvPr/>
        </p:nvSpPr>
        <p:spPr bwMode="auto">
          <a:xfrm>
            <a:off x="3067964" y="1490732"/>
            <a:ext cx="306228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Wingdings" pitchFamily="2" charset="2"/>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sz="1600">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r>
              <a:rPr lang="en-US" altLang="en-US" b="0" dirty="0"/>
              <a:t>2. All parties meet their </a:t>
            </a:r>
            <a:r>
              <a:rPr lang="en-US" altLang="en-US" dirty="0"/>
              <a:t>statutory </a:t>
            </a:r>
            <a:r>
              <a:rPr lang="en-GB" altLang="en-US" dirty="0"/>
              <a:t>duties</a:t>
            </a:r>
          </a:p>
        </p:txBody>
      </p:sp>
      <p:sp>
        <p:nvSpPr>
          <p:cNvPr id="7" name="TextBox 6"/>
          <p:cNvSpPr txBox="1">
            <a:spLocks noChangeArrowheads="1"/>
          </p:cNvSpPr>
          <p:nvPr/>
        </p:nvSpPr>
        <p:spPr bwMode="auto">
          <a:xfrm>
            <a:off x="5768893" y="2018251"/>
            <a:ext cx="309403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sz="1600">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r>
              <a:rPr lang="en-GB" altLang="en-US" b="0" dirty="0"/>
              <a:t>3. </a:t>
            </a:r>
            <a:r>
              <a:rPr lang="en-GB" b="0" dirty="0">
                <a:cs typeface="Arial" panose="020B0604020202020204" pitchFamily="34" charset="0"/>
              </a:rPr>
              <a:t>Increased satisfaction with access to </a:t>
            </a:r>
            <a:r>
              <a:rPr lang="en-GB" dirty="0">
                <a:cs typeface="Arial" panose="020B0604020202020204" pitchFamily="34" charset="0"/>
              </a:rPr>
              <a:t>local services</a:t>
            </a:r>
            <a:endParaRPr lang="en-GB" altLang="en-US" dirty="0"/>
          </a:p>
        </p:txBody>
      </p:sp>
      <p:sp>
        <p:nvSpPr>
          <p:cNvPr id="8" name="TextBox 7"/>
          <p:cNvSpPr txBox="1">
            <a:spLocks noChangeArrowheads="1"/>
          </p:cNvSpPr>
          <p:nvPr/>
        </p:nvSpPr>
        <p:spPr bwMode="auto">
          <a:xfrm>
            <a:off x="6134474" y="3356992"/>
            <a:ext cx="26987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Wingdings" pitchFamily="2" charset="2"/>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sz="1600">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r>
              <a:rPr lang="en-GB" altLang="en-US" b="0" dirty="0"/>
              <a:t>4. </a:t>
            </a:r>
            <a:r>
              <a:rPr lang="en-GB" dirty="0">
                <a:cs typeface="Arial" panose="020B0604020202020204" pitchFamily="34" charset="0"/>
              </a:rPr>
              <a:t>Accurate and timely identification </a:t>
            </a:r>
            <a:r>
              <a:rPr lang="en-GB" b="0" dirty="0">
                <a:cs typeface="Arial" panose="020B0604020202020204" pitchFamily="34" charset="0"/>
              </a:rPr>
              <a:t>of SEN and disability</a:t>
            </a:r>
            <a:endParaRPr lang="en-GB" altLang="en-US" dirty="0"/>
          </a:p>
        </p:txBody>
      </p:sp>
      <p:sp>
        <p:nvSpPr>
          <p:cNvPr id="10" name="TextBox 9"/>
          <p:cNvSpPr txBox="1">
            <a:spLocks noChangeArrowheads="1"/>
          </p:cNvSpPr>
          <p:nvPr/>
        </p:nvSpPr>
        <p:spPr bwMode="auto">
          <a:xfrm>
            <a:off x="5414936" y="4771410"/>
            <a:ext cx="309562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sz="1600">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r>
              <a:rPr lang="en-GB" altLang="en-US" b="0" dirty="0">
                <a:cs typeface="Arial" charset="0"/>
              </a:rPr>
              <a:t>5. </a:t>
            </a:r>
            <a:r>
              <a:rPr lang="en-GB" altLang="en-US" dirty="0">
                <a:cs typeface="Arial" charset="0"/>
              </a:rPr>
              <a:t>Improved attainment and narrowing of gap </a:t>
            </a:r>
            <a:r>
              <a:rPr lang="en-GB" altLang="en-US" b="0" dirty="0">
                <a:cs typeface="Arial" charset="0"/>
              </a:rPr>
              <a:t>for CYP with SEND </a:t>
            </a:r>
            <a:endParaRPr lang="en-GB" altLang="en-US" b="0" dirty="0"/>
          </a:p>
        </p:txBody>
      </p:sp>
      <p:sp>
        <p:nvSpPr>
          <p:cNvPr id="11" name="TextBox 10"/>
          <p:cNvSpPr txBox="1">
            <a:spLocks noChangeArrowheads="1"/>
          </p:cNvSpPr>
          <p:nvPr/>
        </p:nvSpPr>
        <p:spPr bwMode="auto">
          <a:xfrm>
            <a:off x="2525686" y="5613616"/>
            <a:ext cx="2889250"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sz="1600">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r>
              <a:rPr lang="en-GB" altLang="en-US" b="0" dirty="0"/>
              <a:t>6. Strong focus on those at </a:t>
            </a:r>
            <a:r>
              <a:rPr lang="en-GB" altLang="en-US" dirty="0"/>
              <a:t>SEN Support </a:t>
            </a:r>
          </a:p>
          <a:p>
            <a:pPr eaLnBrk="1" hangingPunct="1">
              <a:spcBef>
                <a:spcPct val="0"/>
              </a:spcBef>
              <a:buFontTx/>
              <a:buNone/>
            </a:pPr>
            <a:endParaRPr lang="en-GB" altLang="en-US" sz="1800" b="0" dirty="0"/>
          </a:p>
        </p:txBody>
      </p:sp>
      <p:sp>
        <p:nvSpPr>
          <p:cNvPr id="12" name="TextBox 11"/>
          <p:cNvSpPr txBox="1">
            <a:spLocks noChangeArrowheads="1"/>
          </p:cNvSpPr>
          <p:nvPr/>
        </p:nvSpPr>
        <p:spPr bwMode="auto">
          <a:xfrm>
            <a:off x="479245" y="4295727"/>
            <a:ext cx="3096344"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Wingdings" pitchFamily="2" charset="2"/>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sz="1600">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None/>
            </a:pPr>
            <a:r>
              <a:rPr lang="en-GB" altLang="en-US" b="0" dirty="0"/>
              <a:t>7. </a:t>
            </a:r>
            <a:r>
              <a:rPr lang="en-GB" b="0" dirty="0">
                <a:cs typeface="Arial" panose="020B0604020202020204" pitchFamily="34" charset="0"/>
              </a:rPr>
              <a:t>More YP go on to </a:t>
            </a:r>
            <a:r>
              <a:rPr lang="en-GB" dirty="0">
                <a:cs typeface="Arial" panose="020B0604020202020204" pitchFamily="34" charset="0"/>
              </a:rPr>
              <a:t>post-16 education, training &amp; employment</a:t>
            </a:r>
          </a:p>
          <a:p>
            <a:pPr eaLnBrk="1" hangingPunct="1">
              <a:spcBef>
                <a:spcPct val="0"/>
              </a:spcBef>
              <a:buFontTx/>
              <a:buNone/>
            </a:pPr>
            <a:endParaRPr lang="en-GB" altLang="en-US" b="0" dirty="0"/>
          </a:p>
        </p:txBody>
      </p:sp>
      <p:pic>
        <p:nvPicPr>
          <p:cNvPr id="1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35897" y="2230965"/>
            <a:ext cx="2379039" cy="27264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a:spLocks noChangeArrowheads="1"/>
          </p:cNvSpPr>
          <p:nvPr/>
        </p:nvSpPr>
        <p:spPr bwMode="auto">
          <a:xfrm>
            <a:off x="409807" y="3212976"/>
            <a:ext cx="309634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Wingdings" pitchFamily="2" charset="2"/>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sz="1600">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None/>
            </a:pPr>
            <a:r>
              <a:rPr lang="en-GB" altLang="en-US" b="0" dirty="0"/>
              <a:t>8. Improved </a:t>
            </a:r>
            <a:r>
              <a:rPr lang="en-GB" altLang="en-US" dirty="0"/>
              <a:t>parental confidence</a:t>
            </a:r>
            <a:endParaRPr lang="en-GB" dirty="0">
              <a:cs typeface="Arial" panose="020B0604020202020204" pitchFamily="34" charset="0"/>
            </a:endParaRPr>
          </a:p>
          <a:p>
            <a:pPr eaLnBrk="1" hangingPunct="1">
              <a:spcBef>
                <a:spcPct val="0"/>
              </a:spcBef>
              <a:buFontTx/>
              <a:buNone/>
            </a:pPr>
            <a:endParaRPr lang="en-GB" altLang="en-US" b="0" dirty="0"/>
          </a:p>
        </p:txBody>
      </p:sp>
      <p:sp>
        <p:nvSpPr>
          <p:cNvPr id="15" name="Title 1"/>
          <p:cNvSpPr txBox="1">
            <a:spLocks/>
          </p:cNvSpPr>
          <p:nvPr/>
        </p:nvSpPr>
        <p:spPr>
          <a:xfrm>
            <a:off x="395536" y="181859"/>
            <a:ext cx="8569325" cy="1125538"/>
          </a:xfrm>
          <a:prstGeom prst="rect">
            <a:avLst/>
          </a:prstGeom>
        </p:spPr>
        <p:txBody>
          <a:bodyPr vert="horz" lIns="91440" tIns="45720" rIns="91440" bIns="45720" rtlCol="0" anchor="ctr">
            <a:noAutofit/>
          </a:bodyPr>
          <a:lstStyle>
            <a:lvl1pPr algn="l" defTabSz="914400" rtl="0" eaLnBrk="1" latinLnBrk="0" hangingPunct="1">
              <a:spcBef>
                <a:spcPct val="0"/>
              </a:spcBef>
              <a:buNone/>
              <a:defRPr lang="en-GB" sz="3200" b="1" kern="1200" dirty="0">
                <a:solidFill>
                  <a:srgbClr val="104F75"/>
                </a:solidFill>
                <a:latin typeface="+mj-lt"/>
                <a:ea typeface="+mj-ea"/>
                <a:cs typeface="+mj-cs"/>
              </a:defRPr>
            </a:lvl1pPr>
          </a:lstStyle>
          <a:p>
            <a:pPr algn="ctr"/>
            <a:r>
              <a:rPr lang="en-GB" b="0" dirty="0">
                <a:cs typeface="Arial" panose="020B0604020202020204" pitchFamily="34" charset="0"/>
              </a:rPr>
              <a:t>Implementation of the SEND reforms – </a:t>
            </a:r>
          </a:p>
          <a:p>
            <a:pPr algn="ctr"/>
            <a:r>
              <a:rPr lang="en-GB" b="0" dirty="0">
                <a:cs typeface="Arial" panose="020B0604020202020204" pitchFamily="34" charset="0"/>
              </a:rPr>
              <a:t>Local Area Inspection Evidence</a:t>
            </a:r>
            <a:endParaRPr lang="en-GB" altLang="en-US" dirty="0"/>
          </a:p>
        </p:txBody>
      </p:sp>
    </p:spTree>
    <p:extLst>
      <p:ext uri="{BB962C8B-B14F-4D97-AF65-F5344CB8AC3E}">
        <p14:creationId xmlns:p14="http://schemas.microsoft.com/office/powerpoint/2010/main" val="28410565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0" grpId="0"/>
      <p:bldP spid="11" grpId="0"/>
      <p:bldP spid="12"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1268760"/>
            <a:ext cx="8136904" cy="1446550"/>
          </a:xfrm>
          <a:prstGeom prst="rect">
            <a:avLst/>
          </a:prstGeom>
        </p:spPr>
        <p:txBody>
          <a:bodyPr wrap="square">
            <a:spAutoFit/>
          </a:bodyPr>
          <a:lstStyle/>
          <a:p>
            <a:pPr hangingPunct="0"/>
            <a:endParaRPr lang="en-GB" sz="2200" dirty="0">
              <a:latin typeface="Arial" panose="020B0604020202020204" pitchFamily="34" charset="0"/>
              <a:cs typeface="Arial" panose="020B0604020202020204" pitchFamily="34" charset="0"/>
            </a:endParaRPr>
          </a:p>
          <a:p>
            <a:pPr hangingPunct="0"/>
            <a:endParaRPr lang="en-GB" sz="2200" dirty="0">
              <a:latin typeface="Arial" panose="020B0604020202020204" pitchFamily="34" charset="0"/>
              <a:cs typeface="Arial" panose="020B0604020202020204" pitchFamily="34" charset="0"/>
            </a:endParaRPr>
          </a:p>
          <a:p>
            <a:pPr hangingPunct="0"/>
            <a:endParaRPr lang="en-GB" sz="2200" dirty="0">
              <a:latin typeface="Arial" panose="020B0604020202020204" pitchFamily="34" charset="0"/>
              <a:cs typeface="Arial" panose="020B0604020202020204" pitchFamily="34" charset="0"/>
            </a:endParaRPr>
          </a:p>
          <a:p>
            <a:pPr marL="214313" indent="-214313">
              <a:buFont typeface="Arial" panose="020B0604020202020204" pitchFamily="34" charset="0"/>
              <a:buChar char="•"/>
            </a:pPr>
            <a:endParaRPr lang="en-GB" sz="2200" dirty="0">
              <a:latin typeface="Arial" panose="020B0604020202020204" pitchFamily="34" charset="0"/>
              <a:cs typeface="Arial" panose="020B0604020202020204" pitchFamily="34" charset="0"/>
            </a:endParaRPr>
          </a:p>
        </p:txBody>
      </p:sp>
      <p:sp>
        <p:nvSpPr>
          <p:cNvPr id="3" name="Title 1"/>
          <p:cNvSpPr txBox="1">
            <a:spLocks/>
          </p:cNvSpPr>
          <p:nvPr/>
        </p:nvSpPr>
        <p:spPr>
          <a:xfrm>
            <a:off x="539552" y="476672"/>
            <a:ext cx="6976040" cy="58357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GB" sz="2700" dirty="0">
              <a:solidFill>
                <a:schemeClr val="accent1">
                  <a:lumMod val="50000"/>
                </a:schemeClr>
              </a:solidFill>
              <a:latin typeface="Arial" panose="020B0604020202020204" pitchFamily="34" charset="0"/>
              <a:cs typeface="Arial" panose="020B0604020202020204" pitchFamily="34" charset="0"/>
            </a:endParaRPr>
          </a:p>
        </p:txBody>
      </p:sp>
      <p:sp>
        <p:nvSpPr>
          <p:cNvPr id="4" name="Rectangle 3"/>
          <p:cNvSpPr/>
          <p:nvPr/>
        </p:nvSpPr>
        <p:spPr>
          <a:xfrm>
            <a:off x="630113" y="188640"/>
            <a:ext cx="7943224" cy="4678204"/>
          </a:xfrm>
          <a:prstGeom prst="rect">
            <a:avLst/>
          </a:prstGeom>
        </p:spPr>
        <p:txBody>
          <a:bodyPr wrap="square">
            <a:spAutoFit/>
          </a:bodyPr>
          <a:lstStyle/>
          <a:p>
            <a:pPr marL="457200" indent="-457200">
              <a:buAutoNum type="arabicPeriod"/>
            </a:pPr>
            <a:r>
              <a:rPr lang="en-GB" altLang="en-US" sz="2000" b="1" dirty="0"/>
              <a:t>C</a:t>
            </a:r>
            <a:r>
              <a:rPr lang="en-GB" altLang="en-US" sz="2000" b="1" dirty="0">
                <a:cs typeface="Arial" panose="020B0604020202020204" pitchFamily="34" charset="0"/>
              </a:rPr>
              <a:t>o-production</a:t>
            </a:r>
            <a:r>
              <a:rPr lang="en-GB" altLang="en-US" sz="2000" dirty="0">
                <a:cs typeface="Arial" panose="020B0604020202020204" pitchFamily="34" charset="0"/>
              </a:rPr>
              <a:t> with </a:t>
            </a:r>
            <a:r>
              <a:rPr lang="en-GB" altLang="en-US" sz="2000" dirty="0"/>
              <a:t>children, young people and parents– </a:t>
            </a:r>
          </a:p>
          <a:p>
            <a:pPr marL="457200" indent="-457200">
              <a:buAutoNum type="arabicPeriod"/>
            </a:pPr>
            <a:endParaRPr lang="en-GB" sz="2000" dirty="0"/>
          </a:p>
          <a:p>
            <a:pPr marL="285750" indent="-285750">
              <a:buFont typeface="Arial" panose="020B0604020202020204" pitchFamily="34" charset="0"/>
              <a:buChar char="•"/>
            </a:pPr>
            <a:r>
              <a:rPr lang="en-GB" sz="2000" b="1" dirty="0"/>
              <a:t>West Sussex (2018) </a:t>
            </a:r>
            <a:r>
              <a:rPr lang="en-GB" sz="2000" dirty="0"/>
              <a:t>- The PCF is a key partner in driving through the reforms in the local area. It has demonstrated that it plays an effective role in co-producing services with local area leaders, while  representing the views of parents and carers robustly and with compassion.</a:t>
            </a:r>
          </a:p>
          <a:p>
            <a:pPr marL="285750" indent="-285750">
              <a:buFont typeface="Arial" panose="020B0604020202020204" pitchFamily="34" charset="0"/>
              <a:buChar char="•"/>
            </a:pPr>
            <a:r>
              <a:rPr lang="en-GB" sz="2000" b="1" dirty="0"/>
              <a:t>Wigan</a:t>
            </a:r>
            <a:r>
              <a:rPr lang="en-GB" sz="2000" dirty="0"/>
              <a:t> </a:t>
            </a:r>
            <a:r>
              <a:rPr lang="en-GB" sz="2000" b="1" dirty="0"/>
              <a:t>(2018)</a:t>
            </a:r>
            <a:r>
              <a:rPr lang="en-GB" sz="2000" dirty="0"/>
              <a:t> - The local parent carer forum is a valued partner. Engagement and co-production is a strength of Wigan. The local PCF has been instrumental in putting together the new local offer and the co-production of the planned neuro-developmental pathway. Children and young people also play an important role.</a:t>
            </a:r>
          </a:p>
          <a:p>
            <a:pPr marL="342900" indent="-342900">
              <a:buFont typeface="Arial" panose="020B0604020202020204" pitchFamily="34" charset="0"/>
              <a:buChar char="•"/>
            </a:pPr>
            <a:endParaRPr lang="en-GB" sz="2000" dirty="0"/>
          </a:p>
          <a:p>
            <a:endParaRPr lang="en-GB" sz="2000" dirty="0"/>
          </a:p>
          <a:p>
            <a:endParaRPr lang="en-GB" dirty="0"/>
          </a:p>
        </p:txBody>
      </p:sp>
      <p:sp>
        <p:nvSpPr>
          <p:cNvPr id="5" name="TextBox 4"/>
          <p:cNvSpPr txBox="1">
            <a:spLocks noChangeArrowheads="1"/>
          </p:cNvSpPr>
          <p:nvPr/>
        </p:nvSpPr>
        <p:spPr bwMode="auto">
          <a:xfrm>
            <a:off x="630113" y="4432492"/>
            <a:ext cx="8173221"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Wingdings" pitchFamily="2" charset="2"/>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sz="1600">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buNone/>
            </a:pPr>
            <a:r>
              <a:rPr lang="en-US" altLang="en-US" b="0" dirty="0"/>
              <a:t>2. All parties meet their </a:t>
            </a:r>
            <a:r>
              <a:rPr lang="en-US" altLang="en-US" dirty="0"/>
              <a:t>statutory duties </a:t>
            </a:r>
            <a:r>
              <a:rPr lang="en-GB" altLang="en-US" dirty="0"/>
              <a:t>– </a:t>
            </a:r>
          </a:p>
          <a:p>
            <a:pPr marL="342900" indent="-342900"/>
            <a:r>
              <a:rPr lang="en-GB" dirty="0"/>
              <a:t>St Helens (2018) </a:t>
            </a:r>
            <a:r>
              <a:rPr lang="en-GB" b="0" dirty="0"/>
              <a:t>- Across the local area, leaders and managers ensure that the statutory duties, as set out in the code of practice, are at the heart of the work of services working with children and young people who have SEN and/or disabilities. </a:t>
            </a:r>
          </a:p>
        </p:txBody>
      </p:sp>
    </p:spTree>
    <p:extLst>
      <p:ext uri="{BB962C8B-B14F-4D97-AF65-F5344CB8AC3E}">
        <p14:creationId xmlns:p14="http://schemas.microsoft.com/office/powerpoint/2010/main" val="1876369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1325563"/>
          </a:xfrm>
        </p:spPr>
        <p:txBody>
          <a:bodyPr/>
          <a:lstStyle/>
          <a:p>
            <a:r>
              <a:rPr lang="en-GB" altLang="en-US" b="0" dirty="0"/>
              <a:t>3</a:t>
            </a:r>
            <a:r>
              <a:rPr lang="en-GB" altLang="en-US" sz="2800" b="0" dirty="0"/>
              <a:t>. </a:t>
            </a:r>
            <a:r>
              <a:rPr lang="en-GB" sz="2800" b="0" dirty="0">
                <a:cs typeface="Arial" panose="020B0604020202020204" pitchFamily="34" charset="0"/>
              </a:rPr>
              <a:t>Increased satisfaction with access to local services (I) – </a:t>
            </a:r>
          </a:p>
        </p:txBody>
      </p:sp>
      <p:sp>
        <p:nvSpPr>
          <p:cNvPr id="3" name="Content Placeholder 2"/>
          <p:cNvSpPr>
            <a:spLocks noGrp="1"/>
          </p:cNvSpPr>
          <p:nvPr>
            <p:ph idx="1"/>
          </p:nvPr>
        </p:nvSpPr>
        <p:spPr>
          <a:xfrm>
            <a:off x="645506" y="1268760"/>
            <a:ext cx="7886700" cy="5374822"/>
          </a:xfrm>
        </p:spPr>
        <p:txBody>
          <a:bodyPr>
            <a:normAutofit/>
          </a:bodyPr>
          <a:lstStyle/>
          <a:p>
            <a:r>
              <a:rPr lang="en-GB" dirty="0"/>
              <a:t>Northumberland - </a:t>
            </a:r>
            <a:r>
              <a:rPr lang="en-GB" b="0" dirty="0"/>
              <a:t>Effective support from specialist support services, such as the sensory and SEND support services….and </a:t>
            </a:r>
            <a:r>
              <a:rPr lang="en-GB" dirty="0"/>
              <a:t>North East Lincolnshire - </a:t>
            </a:r>
            <a:r>
              <a:rPr lang="en-GB" b="0" dirty="0"/>
              <a:t>Effective support from the educational team for hearing and vision…….. is helping many schools and settings to identify children and young people’s needs effectively </a:t>
            </a:r>
          </a:p>
          <a:p>
            <a:r>
              <a:rPr lang="en-GB" dirty="0"/>
              <a:t>Milton Keynes </a:t>
            </a:r>
            <a:r>
              <a:rPr lang="en-GB" b="0" dirty="0"/>
              <a:t>- Babies and young children who have hearing impairment are swiftly identified. Infants have rapid access to further audiology assessment when needed. Consequently, the extra help and support these young children need is offered without delay.</a:t>
            </a:r>
          </a:p>
          <a:p>
            <a:endParaRPr lang="en-GB" dirty="0"/>
          </a:p>
          <a:p>
            <a:endParaRPr lang="en-GB" b="0" dirty="0"/>
          </a:p>
          <a:p>
            <a:endParaRPr lang="en-GB" b="0" dirty="0"/>
          </a:p>
          <a:p>
            <a:endParaRPr lang="en-GB" b="0" dirty="0"/>
          </a:p>
          <a:p>
            <a:endParaRPr lang="en-GB" dirty="0"/>
          </a:p>
        </p:txBody>
      </p:sp>
    </p:spTree>
    <p:extLst>
      <p:ext uri="{BB962C8B-B14F-4D97-AF65-F5344CB8AC3E}">
        <p14:creationId xmlns:p14="http://schemas.microsoft.com/office/powerpoint/2010/main" val="3560972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b="0" dirty="0"/>
              <a:t>3. </a:t>
            </a:r>
            <a:r>
              <a:rPr lang="en-GB" b="0" dirty="0">
                <a:cs typeface="Arial" panose="020B0604020202020204" pitchFamily="34" charset="0"/>
              </a:rPr>
              <a:t>Increased satisfaction with access to local services (II)  </a:t>
            </a:r>
            <a:endParaRPr lang="en-GB" dirty="0"/>
          </a:p>
        </p:txBody>
      </p:sp>
      <p:sp>
        <p:nvSpPr>
          <p:cNvPr id="3" name="Content Placeholder 2"/>
          <p:cNvSpPr>
            <a:spLocks noGrp="1"/>
          </p:cNvSpPr>
          <p:nvPr>
            <p:ph idx="1"/>
          </p:nvPr>
        </p:nvSpPr>
        <p:spPr/>
        <p:txBody>
          <a:bodyPr/>
          <a:lstStyle/>
          <a:p>
            <a:r>
              <a:rPr lang="en-GB" dirty="0"/>
              <a:t>Newcastle -</a:t>
            </a:r>
            <a:r>
              <a:rPr lang="en-GB" b="0" dirty="0"/>
              <a:t> Services to identify, meet and support the needs of children and young people who have a visual or hearing impairment are a strength </a:t>
            </a:r>
          </a:p>
          <a:p>
            <a:r>
              <a:rPr lang="en-GB" dirty="0"/>
              <a:t>North Somerset - </a:t>
            </a:r>
            <a:r>
              <a:rPr lang="en-GB" b="0" dirty="0"/>
              <a:t>Examples of the SEND reforms being successfully implemented by a number of practitioners……the HI service was one such example. Timely, clear and helpful advice to schools and parents from this service is welcomed.</a:t>
            </a:r>
          </a:p>
          <a:p>
            <a:r>
              <a:rPr lang="en-GB" dirty="0"/>
              <a:t>Cheshire East - </a:t>
            </a:r>
            <a:r>
              <a:rPr lang="en-GB" b="0" dirty="0"/>
              <a:t>Robust pathways are used by the hearing and visually impaired services that support early identification. This leads to the effective assessment and meeting of these children’s needs, which is praised by parents and school leaders. </a:t>
            </a:r>
          </a:p>
          <a:p>
            <a:endParaRPr lang="en-GB" dirty="0"/>
          </a:p>
        </p:txBody>
      </p:sp>
    </p:spTree>
    <p:extLst>
      <p:ext uri="{BB962C8B-B14F-4D97-AF65-F5344CB8AC3E}">
        <p14:creationId xmlns:p14="http://schemas.microsoft.com/office/powerpoint/2010/main" val="4178781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260648"/>
            <a:ext cx="7704211" cy="2232024"/>
          </a:xfrm>
        </p:spPr>
        <p:txBody>
          <a:bodyPr/>
          <a:lstStyle/>
          <a:p>
            <a:r>
              <a:rPr lang="en-GB" dirty="0"/>
              <a:t>Telford and Wrekin: “</a:t>
            </a:r>
            <a:r>
              <a:rPr lang="en-GB" b="0" dirty="0"/>
              <a:t>Parents and carers value the information, help, advice and guidance that the sensory inclusion services provide. The assessments of children’s and young people’s visual and hearing impairments are timely and effective in meeting the needs of CYP” (SEND Inspection) </a:t>
            </a:r>
          </a:p>
          <a:p>
            <a:endParaRPr lang="en-GB" dirty="0"/>
          </a:p>
        </p:txBody>
      </p:sp>
      <p:pic>
        <p:nvPicPr>
          <p:cNvPr id="4" name="Content Placeholder 4"/>
          <p:cNvPicPr>
            <a:picLocks noChangeAspect="1"/>
          </p:cNvPicPr>
          <p:nvPr/>
        </p:nvPicPr>
        <p:blipFill>
          <a:blip r:embed="rId2"/>
          <a:stretch>
            <a:fillRect/>
          </a:stretch>
        </p:blipFill>
        <p:spPr>
          <a:xfrm>
            <a:off x="827584" y="2276872"/>
            <a:ext cx="7282512" cy="3672408"/>
          </a:xfrm>
          <a:prstGeom prst="rect">
            <a:avLst/>
          </a:prstGeom>
        </p:spPr>
      </p:pic>
    </p:spTree>
    <p:extLst>
      <p:ext uri="{BB962C8B-B14F-4D97-AF65-F5344CB8AC3E}">
        <p14:creationId xmlns:p14="http://schemas.microsoft.com/office/powerpoint/2010/main" val="3162556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0" dirty="0"/>
              <a:t>Lincolnshire- Service information</a:t>
            </a:r>
          </a:p>
        </p:txBody>
      </p:sp>
      <p:pic>
        <p:nvPicPr>
          <p:cNvPr id="4" name="Content Placeholder 3"/>
          <p:cNvPicPr>
            <a:picLocks noGrp="1" noChangeAspect="1"/>
          </p:cNvPicPr>
          <p:nvPr>
            <p:ph idx="1"/>
          </p:nvPr>
        </p:nvPicPr>
        <p:blipFill>
          <a:blip r:embed="rId2"/>
          <a:stretch>
            <a:fillRect/>
          </a:stretch>
        </p:blipFill>
        <p:spPr>
          <a:xfrm>
            <a:off x="971600" y="1268760"/>
            <a:ext cx="7214046" cy="5074978"/>
          </a:xfrm>
          <a:prstGeom prst="rect">
            <a:avLst/>
          </a:prstGeom>
        </p:spPr>
      </p:pic>
    </p:spTree>
    <p:extLst>
      <p:ext uri="{BB962C8B-B14F-4D97-AF65-F5344CB8AC3E}">
        <p14:creationId xmlns:p14="http://schemas.microsoft.com/office/powerpoint/2010/main" val="23238710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C2E48F3E0389843B40F6CE8D98855D7" ma:contentTypeVersion="1" ma:contentTypeDescription="Create a new document." ma:contentTypeScope="" ma:versionID="fbdc648fe6e98b216a8dbcbd3324501c">
  <xsd:schema xmlns:xsd="http://www.w3.org/2001/XMLSchema" xmlns:xs="http://www.w3.org/2001/XMLSchema" xmlns:p="http://schemas.microsoft.com/office/2006/metadata/properties" xmlns:ns1="http://schemas.microsoft.com/sharepoint/v3" targetNamespace="http://schemas.microsoft.com/office/2006/metadata/properties" ma:root="true" ma:fieldsID="3def4448f6e9f5e3b9ace6478891686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5784E3B5-585B-4AB1-88BF-CC4287E245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18918D8-6743-472F-9133-546308218B28}">
  <ds:schemaRefs>
    <ds:schemaRef ds:uri="http://schemas.microsoft.com/sharepoint/v3/contenttype/forms"/>
  </ds:schemaRefs>
</ds:datastoreItem>
</file>

<file path=customXml/itemProps3.xml><?xml version="1.0" encoding="utf-8"?>
<ds:datastoreItem xmlns:ds="http://schemas.openxmlformats.org/officeDocument/2006/customXml" ds:itemID="{9FD3942E-F7FA-4AD8-9A69-5FDFB1F490D1}">
  <ds:schemaRefs>
    <ds:schemaRef ds:uri="http://schemas.microsoft.com/office/infopath/2007/PartnerControls"/>
    <ds:schemaRef ds:uri="http://schemas.microsoft.com/office/2006/documentManagement/types"/>
    <ds:schemaRef ds:uri="http://schemas.microsoft.com/office/2006/metadata/properties"/>
    <ds:schemaRef ds:uri="http://schemas.microsoft.com/sharepoint/v3"/>
    <ds:schemaRef ds:uri="http://purl.org/dc/terms/"/>
    <ds:schemaRef ds:uri="http://schemas.openxmlformats.org/package/2006/metadata/core-properties"/>
    <ds:schemaRef ds:uri="http://purl.org/dc/dcmitype/"/>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1640</TotalTime>
  <Words>1644</Words>
  <Application>Microsoft Office PowerPoint</Application>
  <PresentationFormat>On-screen Show (4:3)</PresentationFormat>
  <Paragraphs>124</Paragraphs>
  <Slides>23</Slides>
  <Notes>4</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ＭＳ Ｐゴシック</vt:lpstr>
      <vt:lpstr>ＭＳ Ｐゴシック</vt:lpstr>
      <vt:lpstr>Arial</vt:lpstr>
      <vt:lpstr>Calibri</vt:lpstr>
      <vt:lpstr>Wingdings</vt:lpstr>
      <vt:lpstr>Office Theme</vt:lpstr>
      <vt:lpstr>Local area inspections –  What good looks like </vt:lpstr>
      <vt:lpstr>The focus of inspection  </vt:lpstr>
      <vt:lpstr>Key lines of enquiry</vt:lpstr>
      <vt:lpstr>PowerPoint Presentation</vt:lpstr>
      <vt:lpstr>PowerPoint Presentation</vt:lpstr>
      <vt:lpstr>3. Increased satisfaction with access to local services (I) – </vt:lpstr>
      <vt:lpstr>3. Increased satisfaction with access to local services (II)  </vt:lpstr>
      <vt:lpstr>PowerPoint Presentation</vt:lpstr>
      <vt:lpstr>Lincolnshire- Service information</vt:lpstr>
      <vt:lpstr>PowerPoint Presentation</vt:lpstr>
      <vt:lpstr>PowerPoint Presentation</vt:lpstr>
      <vt:lpstr>PowerPoint Presentation</vt:lpstr>
      <vt:lpstr>5. Improved attainment and narrowing of gap for CYP with SEND</vt:lpstr>
      <vt:lpstr>PowerPoint Presentation</vt:lpstr>
      <vt:lpstr>Implementation of the SEND reforms –  What is your evidence base?</vt:lpstr>
      <vt:lpstr>Local area SEND inspections are a key part of holding local areas to account </vt:lpstr>
      <vt:lpstr>SEND inspections – common areas of strength</vt:lpstr>
      <vt:lpstr>WSoAs – common areas of serious weaknesses</vt:lpstr>
      <vt:lpstr> </vt:lpstr>
      <vt:lpstr>Effective specialist services </vt:lpstr>
      <vt:lpstr>Questions for sensory impaired services</vt:lpstr>
      <vt:lpstr>Local area inspections – What good looks like for sensory support services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DfE presentation template</dc:title>
  <dc:creator>Publishing.TEAM@education.gsi.gov.uk</dc:creator>
  <cp:lastModifiedBy>Steve Johnson</cp:lastModifiedBy>
  <cp:revision>153</cp:revision>
  <cp:lastPrinted>2018-06-07T08:00:47Z</cp:lastPrinted>
  <dcterms:created xsi:type="dcterms:W3CDTF">2013-06-06T10:14:36Z</dcterms:created>
  <dcterms:modified xsi:type="dcterms:W3CDTF">2019-01-09T10:43:17Z</dcterms:modified>
  <cp:category>Master-Pres-v1.0</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0x010100AC2E48F3E0389843B40F6CE8D98855D7</vt:lpwstr>
  </property>
</Properties>
</file>