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30"/>
  </p:notesMasterIdLst>
  <p:handoutMasterIdLst>
    <p:handoutMasterId r:id="rId31"/>
  </p:handoutMasterIdLst>
  <p:sldIdLst>
    <p:sldId id="258" r:id="rId2"/>
    <p:sldId id="261" r:id="rId3"/>
    <p:sldId id="264" r:id="rId4"/>
    <p:sldId id="265" r:id="rId5"/>
    <p:sldId id="267" r:id="rId6"/>
    <p:sldId id="268" r:id="rId7"/>
    <p:sldId id="269" r:id="rId8"/>
    <p:sldId id="270" r:id="rId9"/>
    <p:sldId id="271" r:id="rId10"/>
    <p:sldId id="272" r:id="rId11"/>
    <p:sldId id="273" r:id="rId12"/>
    <p:sldId id="275" r:id="rId13"/>
    <p:sldId id="274" r:id="rId14"/>
    <p:sldId id="276" r:id="rId15"/>
    <p:sldId id="277" r:id="rId16"/>
    <p:sldId id="278" r:id="rId17"/>
    <p:sldId id="279" r:id="rId18"/>
    <p:sldId id="280" r:id="rId19"/>
    <p:sldId id="281" r:id="rId20"/>
    <p:sldId id="282" r:id="rId21"/>
    <p:sldId id="287" r:id="rId22"/>
    <p:sldId id="286" r:id="rId23"/>
    <p:sldId id="290" r:id="rId24"/>
    <p:sldId id="288" r:id="rId25"/>
    <p:sldId id="291" r:id="rId26"/>
    <p:sldId id="292" r:id="rId27"/>
    <p:sldId id="289" r:id="rId28"/>
    <p:sldId id="293" r:id="rId29"/>
  </p:sldIdLst>
  <p:sldSz cx="9144000" cy="6858000" type="screen4x3"/>
  <p:notesSz cx="6858000" cy="9945688"/>
  <p:defaultTextStyle>
    <a:defPPr>
      <a:defRPr lang="en-US"/>
    </a:defPPr>
    <a:lvl1pPr algn="l" rtl="0" eaLnBrk="0" fontAlgn="base" hangingPunct="0">
      <a:spcBef>
        <a:spcPct val="0"/>
      </a:spcBef>
      <a:spcAft>
        <a:spcPct val="0"/>
      </a:spcAft>
      <a:defRPr sz="2400" kern="1200">
        <a:solidFill>
          <a:schemeClr val="tx1"/>
        </a:solidFill>
        <a:latin typeface="Arial" pitchFamily="-107" charset="0"/>
        <a:ea typeface="ＭＳ Ｐゴシック" pitchFamily="-107" charset="-128"/>
        <a:cs typeface="ＭＳ Ｐゴシック" pitchFamily="-107" charset="-128"/>
      </a:defRPr>
    </a:lvl1pPr>
    <a:lvl2pPr marL="457200" algn="l" rtl="0" eaLnBrk="0" fontAlgn="base" hangingPunct="0">
      <a:spcBef>
        <a:spcPct val="0"/>
      </a:spcBef>
      <a:spcAft>
        <a:spcPct val="0"/>
      </a:spcAft>
      <a:defRPr sz="2400" kern="1200">
        <a:solidFill>
          <a:schemeClr val="tx1"/>
        </a:solidFill>
        <a:latin typeface="Arial" pitchFamily="-107" charset="0"/>
        <a:ea typeface="ＭＳ Ｐゴシック" pitchFamily="-107" charset="-128"/>
        <a:cs typeface="ＭＳ Ｐゴシック" pitchFamily="-107" charset="-128"/>
      </a:defRPr>
    </a:lvl2pPr>
    <a:lvl3pPr marL="914400" algn="l" rtl="0" eaLnBrk="0" fontAlgn="base" hangingPunct="0">
      <a:spcBef>
        <a:spcPct val="0"/>
      </a:spcBef>
      <a:spcAft>
        <a:spcPct val="0"/>
      </a:spcAft>
      <a:defRPr sz="2400" kern="1200">
        <a:solidFill>
          <a:schemeClr val="tx1"/>
        </a:solidFill>
        <a:latin typeface="Arial" pitchFamily="-107" charset="0"/>
        <a:ea typeface="ＭＳ Ｐゴシック" pitchFamily="-107" charset="-128"/>
        <a:cs typeface="ＭＳ Ｐゴシック" pitchFamily="-107" charset="-128"/>
      </a:defRPr>
    </a:lvl3pPr>
    <a:lvl4pPr marL="1371600" algn="l" rtl="0" eaLnBrk="0" fontAlgn="base" hangingPunct="0">
      <a:spcBef>
        <a:spcPct val="0"/>
      </a:spcBef>
      <a:spcAft>
        <a:spcPct val="0"/>
      </a:spcAft>
      <a:defRPr sz="2400" kern="1200">
        <a:solidFill>
          <a:schemeClr val="tx1"/>
        </a:solidFill>
        <a:latin typeface="Arial" pitchFamily="-107" charset="0"/>
        <a:ea typeface="ＭＳ Ｐゴシック" pitchFamily="-107" charset="-128"/>
        <a:cs typeface="ＭＳ Ｐゴシック" pitchFamily="-107" charset="-128"/>
      </a:defRPr>
    </a:lvl4pPr>
    <a:lvl5pPr marL="1828800" algn="l" rtl="0" eaLnBrk="0" fontAlgn="base" hangingPunct="0">
      <a:spcBef>
        <a:spcPct val="0"/>
      </a:spcBef>
      <a:spcAft>
        <a:spcPct val="0"/>
      </a:spcAft>
      <a:defRPr sz="2400" kern="1200">
        <a:solidFill>
          <a:schemeClr val="tx1"/>
        </a:solidFill>
        <a:latin typeface="Arial" pitchFamily="-107" charset="0"/>
        <a:ea typeface="ＭＳ Ｐゴシック" pitchFamily="-107" charset="-128"/>
        <a:cs typeface="ＭＳ Ｐゴシック" pitchFamily="-107" charset="-128"/>
      </a:defRPr>
    </a:lvl5pPr>
    <a:lvl6pPr marL="2286000" algn="l" defTabSz="457200" rtl="0" eaLnBrk="1" latinLnBrk="0" hangingPunct="1">
      <a:defRPr sz="2400" kern="1200">
        <a:solidFill>
          <a:schemeClr val="tx1"/>
        </a:solidFill>
        <a:latin typeface="Arial" pitchFamily="-107" charset="0"/>
        <a:ea typeface="ＭＳ Ｐゴシック" pitchFamily="-107" charset="-128"/>
        <a:cs typeface="ＭＳ Ｐゴシック" pitchFamily="-107" charset="-128"/>
      </a:defRPr>
    </a:lvl6pPr>
    <a:lvl7pPr marL="2743200" algn="l" defTabSz="457200" rtl="0" eaLnBrk="1" latinLnBrk="0" hangingPunct="1">
      <a:defRPr sz="2400" kern="1200">
        <a:solidFill>
          <a:schemeClr val="tx1"/>
        </a:solidFill>
        <a:latin typeface="Arial" pitchFamily="-107" charset="0"/>
        <a:ea typeface="ＭＳ Ｐゴシック" pitchFamily="-107" charset="-128"/>
        <a:cs typeface="ＭＳ Ｐゴシック" pitchFamily="-107" charset="-128"/>
      </a:defRPr>
    </a:lvl7pPr>
    <a:lvl8pPr marL="3200400" algn="l" defTabSz="457200" rtl="0" eaLnBrk="1" latinLnBrk="0" hangingPunct="1">
      <a:defRPr sz="2400" kern="1200">
        <a:solidFill>
          <a:schemeClr val="tx1"/>
        </a:solidFill>
        <a:latin typeface="Arial" pitchFamily="-107" charset="0"/>
        <a:ea typeface="ＭＳ Ｐゴシック" pitchFamily="-107" charset="-128"/>
        <a:cs typeface="ＭＳ Ｐゴシック" pitchFamily="-107" charset="-128"/>
      </a:defRPr>
    </a:lvl8pPr>
    <a:lvl9pPr marL="3657600" algn="l" defTabSz="457200" rtl="0" eaLnBrk="1" latinLnBrk="0" hangingPunct="1">
      <a:defRPr sz="2400" kern="1200">
        <a:solidFill>
          <a:schemeClr val="tx1"/>
        </a:solidFill>
        <a:latin typeface="Arial" pitchFamily="-107" charset="0"/>
        <a:ea typeface="ＭＳ Ｐゴシック" pitchFamily="-107" charset="-128"/>
        <a:cs typeface="ＭＳ Ｐゴシック" pitchFamily="-107"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82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67" d="100"/>
          <a:sy n="67" d="100"/>
        </p:scale>
        <p:origin x="-1242" y="-96"/>
      </p:cViewPr>
      <p:guideLst>
        <p:guide orient="horz" pos="1434"/>
        <p:guide pos="20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97284"/>
          </a:xfrm>
          <a:prstGeom prst="rect">
            <a:avLst/>
          </a:prstGeom>
        </p:spPr>
        <p:txBody>
          <a:bodyPr vert="horz" lIns="91440" tIns="45720" rIns="91440" bIns="45720" rtlCol="0"/>
          <a:lstStyle>
            <a:lvl1pPr algn="r">
              <a:defRPr sz="1200"/>
            </a:lvl1pPr>
          </a:lstStyle>
          <a:p>
            <a:fld id="{8F84A415-ED1C-E04D-B7C7-85A00DC614DF}" type="datetimeFigureOut">
              <a:rPr lang="en-US" smtClean="0"/>
              <a:pPr/>
              <a:t>2/3/2017</a:t>
            </a:fld>
            <a:endParaRPr lang="en-US" dirty="0"/>
          </a:p>
        </p:txBody>
      </p:sp>
      <p:sp>
        <p:nvSpPr>
          <p:cNvPr id="4" name="Footer Placeholder 3"/>
          <p:cNvSpPr>
            <a:spLocks noGrp="1"/>
          </p:cNvSpPr>
          <p:nvPr>
            <p:ph type="ftr" sz="quarter" idx="2"/>
          </p:nvPr>
        </p:nvSpPr>
        <p:spPr>
          <a:xfrm>
            <a:off x="0" y="9446678"/>
            <a:ext cx="2971800" cy="497284"/>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9446678"/>
            <a:ext cx="2971800" cy="497284"/>
          </a:xfrm>
          <a:prstGeom prst="rect">
            <a:avLst/>
          </a:prstGeom>
        </p:spPr>
        <p:txBody>
          <a:bodyPr vert="horz" lIns="91440" tIns="45720" rIns="91440" bIns="45720" rtlCol="0" anchor="b"/>
          <a:lstStyle>
            <a:lvl1pPr algn="r">
              <a:defRPr sz="1200"/>
            </a:lvl1pPr>
          </a:lstStyle>
          <a:p>
            <a:fld id="{3D9FAB58-3CE0-794F-B196-A923FE5D95EF}" type="slidenum">
              <a:rPr lang="en-US" smtClean="0"/>
              <a:pPr/>
              <a:t>‹#›</a:t>
            </a:fld>
            <a:endParaRPr lang="en-US" dirty="0"/>
          </a:p>
        </p:txBody>
      </p:sp>
    </p:spTree>
    <p:extLst>
      <p:ext uri="{BB962C8B-B14F-4D97-AF65-F5344CB8AC3E}">
        <p14:creationId xmlns:p14="http://schemas.microsoft.com/office/powerpoint/2010/main" val="38138773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97284"/>
          </a:xfrm>
          <a:prstGeom prst="rect">
            <a:avLst/>
          </a:prstGeom>
        </p:spPr>
        <p:txBody>
          <a:bodyPr vert="horz" lIns="91440" tIns="45720" rIns="91440" bIns="45720" rtlCol="0"/>
          <a:lstStyle>
            <a:lvl1pPr algn="r">
              <a:defRPr sz="1200"/>
            </a:lvl1pPr>
          </a:lstStyle>
          <a:p>
            <a:fld id="{2B06CD65-0052-A748-ABD9-E18F4F72E200}" type="datetimeFigureOut">
              <a:rPr lang="en-US" smtClean="0"/>
              <a:pPr/>
              <a:t>2/3/2017</a:t>
            </a:fld>
            <a:endParaRPr lang="en-US" dirty="0"/>
          </a:p>
        </p:txBody>
      </p:sp>
      <p:sp>
        <p:nvSpPr>
          <p:cNvPr id="4" name="Slide Image Placeholder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724202"/>
            <a:ext cx="5486400" cy="447556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a:defRPr sz="1200"/>
            </a:lvl1pPr>
          </a:lstStyle>
          <a:p>
            <a:fld id="{A6E30364-1EC5-4C4A-B73A-092E241CA3BF}" type="slidenum">
              <a:rPr lang="en-US" smtClean="0"/>
              <a:pPr/>
              <a:t>‹#›</a:t>
            </a:fld>
            <a:endParaRPr lang="en-US" dirty="0"/>
          </a:p>
        </p:txBody>
      </p:sp>
    </p:spTree>
    <p:extLst>
      <p:ext uri="{BB962C8B-B14F-4D97-AF65-F5344CB8AC3E}">
        <p14:creationId xmlns:p14="http://schemas.microsoft.com/office/powerpoint/2010/main" val="13165753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NDCSLuton-85.jpg"/>
          <p:cNvPicPr>
            <a:picLocks noChangeAspect="1"/>
          </p:cNvPicPr>
          <p:nvPr userDrawn="1"/>
        </p:nvPicPr>
        <p:blipFill>
          <a:blip r:embed="rId2"/>
          <a:srcRect t="4184"/>
          <a:stretch>
            <a:fillRect/>
          </a:stretch>
        </p:blipFill>
        <p:spPr>
          <a:xfrm>
            <a:off x="5116865" y="2362200"/>
            <a:ext cx="4027167" cy="4474860"/>
          </a:xfrm>
          <a:prstGeom prst="rect">
            <a:avLst/>
          </a:prstGeom>
        </p:spPr>
      </p:pic>
      <p:sp>
        <p:nvSpPr>
          <p:cNvPr id="2" name="Title 1"/>
          <p:cNvSpPr>
            <a:spLocks noGrp="1"/>
          </p:cNvSpPr>
          <p:nvPr>
            <p:ph type="ctrTitle"/>
          </p:nvPr>
        </p:nvSpPr>
        <p:spPr>
          <a:xfrm>
            <a:off x="306000" y="2041200"/>
            <a:ext cx="7772400" cy="885600"/>
          </a:xfrm>
        </p:spPr>
        <p:txBody>
          <a:bodyPr/>
          <a:lstStyle>
            <a:lvl1pPr>
              <a:defRPr b="1"/>
            </a:lvl1pPr>
          </a:lstStyle>
          <a:p>
            <a:r>
              <a:rPr lang="en-US" smtClean="0"/>
              <a:t>Click to edit Master title style</a:t>
            </a:r>
            <a:endParaRPr lang="en-US" dirty="0"/>
          </a:p>
        </p:txBody>
      </p:sp>
      <p:sp>
        <p:nvSpPr>
          <p:cNvPr id="3" name="Subtitle 2"/>
          <p:cNvSpPr>
            <a:spLocks noGrp="1"/>
          </p:cNvSpPr>
          <p:nvPr>
            <p:ph type="subTitle" idx="1"/>
          </p:nvPr>
        </p:nvSpPr>
        <p:spPr>
          <a:xfrm>
            <a:off x="306000" y="3049200"/>
            <a:ext cx="6400800" cy="1904400"/>
          </a:xfrm>
        </p:spPr>
        <p:txBody>
          <a:bodyPr/>
          <a:lstStyle>
            <a:lvl1pPr marL="0" indent="0" algn="l">
              <a:buNone/>
              <a:defRPr>
                <a:solidFill>
                  <a:srgbClr val="46829E"/>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23850" y="6237312"/>
            <a:ext cx="1905000" cy="457200"/>
          </a:xfrm>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8E463DE4-1A24-E445-BAC1-81E49EB2F69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6190456"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A2BF8733-7B1D-EB44-8708-7A63E3D7976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6192000" cy="1143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CAF2DBC0-F498-4E4F-A7F3-850B3D27F10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61920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smtClean="0"/>
            </a:lvl1pPr>
          </a:lstStyle>
          <a:p>
            <a:fld id="{0D9FB6B0-0680-6040-A466-2931344328A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smtClean="0"/>
            </a:lvl1pPr>
          </a:lstStyle>
          <a:p>
            <a:fld id="{93C62C85-4429-8043-8191-A150764F243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chemeClr val="tx1"/>
                </a:solidFill>
              </a:defRPr>
            </a:lvl1pPr>
          </a:lstStyle>
          <a:p>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tx1"/>
                </a:solidFill>
              </a:defRPr>
            </a:lvl1pPr>
          </a:lstStyle>
          <a:p>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fld id="{3C9FE05C-79FB-6946-B5F5-B6EDA78D89A6}" type="slidenum">
              <a:rPr lang="en-US" smtClean="0"/>
              <a:pPr/>
              <a:t>‹#›</a:t>
            </a:fld>
            <a:endParaRPr lang="en-US" dirty="0"/>
          </a:p>
        </p:txBody>
      </p:sp>
      <p:pic>
        <p:nvPicPr>
          <p:cNvPr id="7" name="Picture 5" descr="NDCS logo powerpoint CMYK"/>
          <p:cNvPicPr>
            <a:picLocks noChangeAspect="1" noChangeArrowheads="1"/>
          </p:cNvPicPr>
          <p:nvPr/>
        </p:nvPicPr>
        <p:blipFill>
          <a:blip r:embed="rId7"/>
          <a:srcRect/>
          <a:stretch>
            <a:fillRect/>
          </a:stretch>
        </p:blipFill>
        <p:spPr bwMode="auto">
          <a:xfrm>
            <a:off x="7048500" y="228600"/>
            <a:ext cx="1790700" cy="1435100"/>
          </a:xfrm>
          <a:prstGeom prst="rect">
            <a:avLst/>
          </a:prstGeom>
          <a:noFill/>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6" r:id="rId4"/>
    <p:sldLayoutId id="2147483667" r:id="rId5"/>
  </p:sldLayoutIdLst>
  <p:txStyles>
    <p:titleStyle>
      <a:lvl1pPr algn="l" rtl="0" eaLnBrk="1" fontAlgn="base" hangingPunct="1">
        <a:spcBef>
          <a:spcPct val="0"/>
        </a:spcBef>
        <a:spcAft>
          <a:spcPct val="0"/>
        </a:spcAft>
        <a:defRPr sz="4400" b="1">
          <a:solidFill>
            <a:srgbClr val="595888"/>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107" charset="0"/>
          <a:ea typeface="ＭＳ Ｐゴシック" pitchFamily="-107" charset="-128"/>
          <a:cs typeface="ＭＳ Ｐゴシック" pitchFamily="-107" charset="-128"/>
        </a:defRPr>
      </a:lvl2pPr>
      <a:lvl3pPr algn="ctr" rtl="0" eaLnBrk="1" fontAlgn="base" hangingPunct="1">
        <a:spcBef>
          <a:spcPct val="0"/>
        </a:spcBef>
        <a:spcAft>
          <a:spcPct val="0"/>
        </a:spcAft>
        <a:defRPr sz="4400">
          <a:solidFill>
            <a:schemeClr val="tx2"/>
          </a:solidFill>
          <a:latin typeface="Arial" pitchFamily="-107" charset="0"/>
          <a:ea typeface="ＭＳ Ｐゴシック" pitchFamily="-107" charset="-128"/>
          <a:cs typeface="ＭＳ Ｐゴシック" pitchFamily="-107" charset="-128"/>
        </a:defRPr>
      </a:lvl3pPr>
      <a:lvl4pPr algn="ctr" rtl="0" eaLnBrk="1" fontAlgn="base" hangingPunct="1">
        <a:spcBef>
          <a:spcPct val="0"/>
        </a:spcBef>
        <a:spcAft>
          <a:spcPct val="0"/>
        </a:spcAft>
        <a:defRPr sz="4400">
          <a:solidFill>
            <a:schemeClr val="tx2"/>
          </a:solidFill>
          <a:latin typeface="Arial" pitchFamily="-107" charset="0"/>
          <a:ea typeface="ＭＳ Ｐゴシック" pitchFamily="-107" charset="-128"/>
          <a:cs typeface="ＭＳ Ｐゴシック" pitchFamily="-107" charset="-128"/>
        </a:defRPr>
      </a:lvl4pPr>
      <a:lvl5pPr algn="ctr" rtl="0" eaLnBrk="1" fontAlgn="base" hangingPunct="1">
        <a:spcBef>
          <a:spcPct val="0"/>
        </a:spcBef>
        <a:spcAft>
          <a:spcPct val="0"/>
        </a:spcAft>
        <a:defRPr sz="4400">
          <a:solidFill>
            <a:schemeClr val="tx2"/>
          </a:solidFill>
          <a:latin typeface="Arial" pitchFamily="-107" charset="0"/>
          <a:ea typeface="ＭＳ Ｐゴシック" pitchFamily="-107" charset="-128"/>
          <a:cs typeface="ＭＳ Ｐゴシック" pitchFamily="-107" charset="-128"/>
        </a:defRPr>
      </a:lvl5pPr>
      <a:lvl6pPr marL="457200" algn="ctr" rtl="0" eaLnBrk="1" fontAlgn="base" hangingPunct="1">
        <a:spcBef>
          <a:spcPct val="0"/>
        </a:spcBef>
        <a:spcAft>
          <a:spcPct val="0"/>
        </a:spcAft>
        <a:defRPr sz="4400">
          <a:solidFill>
            <a:schemeClr val="tx2"/>
          </a:solidFill>
          <a:latin typeface="Arial" pitchFamily="-107" charset="0"/>
          <a:ea typeface="ＭＳ Ｐゴシック" pitchFamily="-107" charset="-128"/>
          <a:cs typeface="ＭＳ Ｐゴシック" pitchFamily="-107" charset="-128"/>
        </a:defRPr>
      </a:lvl6pPr>
      <a:lvl7pPr marL="914400" algn="ctr" rtl="0" eaLnBrk="1" fontAlgn="base" hangingPunct="1">
        <a:spcBef>
          <a:spcPct val="0"/>
        </a:spcBef>
        <a:spcAft>
          <a:spcPct val="0"/>
        </a:spcAft>
        <a:defRPr sz="4400">
          <a:solidFill>
            <a:schemeClr val="tx2"/>
          </a:solidFill>
          <a:latin typeface="Arial" pitchFamily="-107" charset="0"/>
          <a:ea typeface="ＭＳ Ｐゴシック" pitchFamily="-107" charset="-128"/>
          <a:cs typeface="ＭＳ Ｐゴシック" pitchFamily="-107" charset="-128"/>
        </a:defRPr>
      </a:lvl7pPr>
      <a:lvl8pPr marL="1371600" algn="ctr" rtl="0" eaLnBrk="1" fontAlgn="base" hangingPunct="1">
        <a:spcBef>
          <a:spcPct val="0"/>
        </a:spcBef>
        <a:spcAft>
          <a:spcPct val="0"/>
        </a:spcAft>
        <a:defRPr sz="4400">
          <a:solidFill>
            <a:schemeClr val="tx2"/>
          </a:solidFill>
          <a:latin typeface="Arial" pitchFamily="-107" charset="0"/>
          <a:ea typeface="ＭＳ Ｐゴシック" pitchFamily="-107" charset="-128"/>
          <a:cs typeface="ＭＳ Ｐゴシック" pitchFamily="-107" charset="-128"/>
        </a:defRPr>
      </a:lvl8pPr>
      <a:lvl9pPr marL="1828800" algn="ctr" rtl="0" eaLnBrk="1" fontAlgn="base" hangingPunct="1">
        <a:spcBef>
          <a:spcPct val="0"/>
        </a:spcBef>
        <a:spcAft>
          <a:spcPct val="0"/>
        </a:spcAft>
        <a:defRPr sz="4400">
          <a:solidFill>
            <a:schemeClr val="tx2"/>
          </a:solidFill>
          <a:latin typeface="Arial" pitchFamily="-107" charset="0"/>
          <a:ea typeface="ＭＳ Ｐゴシック" pitchFamily="-107" charset="-128"/>
          <a:cs typeface="ＭＳ Ｐゴシック" pitchFamily="-107" charset="-128"/>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3.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06000" y="332656"/>
            <a:ext cx="7772400" cy="1872208"/>
          </a:xfrm>
        </p:spPr>
        <p:txBody>
          <a:bodyPr/>
          <a:lstStyle/>
          <a:p>
            <a:r>
              <a:rPr lang="en-US" dirty="0" smtClean="0"/>
              <a:t>Equality Access for</a:t>
            </a:r>
            <a:br>
              <a:rPr lang="en-US" dirty="0" smtClean="0"/>
            </a:br>
            <a:r>
              <a:rPr lang="en-US" dirty="0" smtClean="0"/>
              <a:t>SI Learners</a:t>
            </a:r>
            <a:endParaRPr lang="en-US" dirty="0"/>
          </a:p>
        </p:txBody>
      </p:sp>
      <p:sp>
        <p:nvSpPr>
          <p:cNvPr id="7" name="Subtitle 6"/>
          <p:cNvSpPr>
            <a:spLocks noGrp="1"/>
          </p:cNvSpPr>
          <p:nvPr>
            <p:ph type="subTitle" idx="1"/>
          </p:nvPr>
        </p:nvSpPr>
        <p:spPr>
          <a:xfrm>
            <a:off x="306000" y="2132856"/>
            <a:ext cx="6400800" cy="2604720"/>
          </a:xfrm>
        </p:spPr>
        <p:txBody>
          <a:bodyPr/>
          <a:lstStyle/>
          <a:p>
            <a:r>
              <a:rPr lang="en-US" b="1" dirty="0" smtClean="0">
                <a:solidFill>
                  <a:schemeClr val="tx1"/>
                </a:solidFill>
              </a:rPr>
              <a:t>The Equality Act 2010</a:t>
            </a:r>
          </a:p>
          <a:p>
            <a:r>
              <a:rPr lang="en-US" b="1" dirty="0" smtClean="0">
                <a:solidFill>
                  <a:schemeClr val="tx1"/>
                </a:solidFill>
              </a:rPr>
              <a:t>A re-cap</a:t>
            </a:r>
          </a:p>
          <a:p>
            <a:pPr>
              <a:spcBef>
                <a:spcPts val="2400"/>
              </a:spcBef>
            </a:pPr>
            <a:r>
              <a:rPr lang="en-US" dirty="0" smtClean="0">
                <a:solidFill>
                  <a:schemeClr val="tx1"/>
                </a:solidFill>
              </a:rPr>
              <a:t>NatSIP </a:t>
            </a:r>
            <a:r>
              <a:rPr lang="en-US" dirty="0">
                <a:solidFill>
                  <a:schemeClr val="tx1"/>
                </a:solidFill>
              </a:rPr>
              <a:t>working day</a:t>
            </a:r>
          </a:p>
          <a:p>
            <a:r>
              <a:rPr lang="en-US" dirty="0">
                <a:solidFill>
                  <a:schemeClr val="tx1"/>
                </a:solidFill>
              </a:rPr>
              <a:t>February 2017</a:t>
            </a:r>
          </a:p>
          <a:p>
            <a:pPr>
              <a:spcBef>
                <a:spcPts val="2400"/>
              </a:spcBef>
            </a:pPr>
            <a:r>
              <a:rPr lang="en-US" dirty="0" smtClean="0">
                <a:solidFill>
                  <a:schemeClr val="tx1"/>
                </a:solidFill>
              </a:rPr>
              <a:t>Brian Gale, Director Policy </a:t>
            </a:r>
          </a:p>
          <a:p>
            <a:r>
              <a:rPr lang="en-US" dirty="0" smtClean="0">
                <a:solidFill>
                  <a:schemeClr val="tx1"/>
                </a:solidFill>
              </a:rPr>
              <a:t>and Campaigns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85800"/>
            <a:ext cx="6334472" cy="1143000"/>
          </a:xfrm>
        </p:spPr>
        <p:txBody>
          <a:bodyPr/>
          <a:lstStyle/>
          <a:p>
            <a:r>
              <a:rPr lang="en-GB" sz="4000" dirty="0" smtClean="0"/>
              <a:t>Substantial disadvantage</a:t>
            </a:r>
            <a:endParaRPr lang="en-GB" sz="4000" dirty="0"/>
          </a:p>
        </p:txBody>
      </p:sp>
      <p:sp>
        <p:nvSpPr>
          <p:cNvPr id="3" name="Content Placeholder 2"/>
          <p:cNvSpPr>
            <a:spLocks noGrp="1"/>
          </p:cNvSpPr>
          <p:nvPr>
            <p:ph sz="half" idx="1"/>
          </p:nvPr>
        </p:nvSpPr>
        <p:spPr>
          <a:xfrm>
            <a:off x="685800" y="2636912"/>
            <a:ext cx="3310136" cy="2736304"/>
          </a:xfrm>
        </p:spPr>
        <p:txBody>
          <a:bodyPr/>
          <a:lstStyle/>
          <a:p>
            <a:pPr marL="0" indent="0">
              <a:buNone/>
            </a:pPr>
            <a:r>
              <a:rPr lang="en-GB" sz="4400" dirty="0" smtClean="0"/>
              <a:t>Anything more than minor or trivial</a:t>
            </a:r>
            <a:endParaRPr lang="en-GB" sz="4400" dirty="0"/>
          </a:p>
        </p:txBody>
      </p:sp>
      <p:pic>
        <p:nvPicPr>
          <p:cNvPr id="5" name="Content Placeholder 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54814" y="2289620"/>
            <a:ext cx="5247446" cy="3443636"/>
          </a:xfrm>
        </p:spPr>
      </p:pic>
    </p:spTree>
    <p:extLst>
      <p:ext uri="{BB962C8B-B14F-4D97-AF65-F5344CB8AC3E}">
        <p14:creationId xmlns:p14="http://schemas.microsoft.com/office/powerpoint/2010/main" val="33474005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404664"/>
            <a:ext cx="6192000" cy="1143000"/>
          </a:xfrm>
        </p:spPr>
        <p:txBody>
          <a:bodyPr/>
          <a:lstStyle/>
          <a:p>
            <a:r>
              <a:rPr lang="en-GB" dirty="0" smtClean="0"/>
              <a:t>What is reasonable?</a:t>
            </a:r>
            <a:endParaRPr lang="en-GB"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51520" y="2151161"/>
            <a:ext cx="4199434" cy="4086151"/>
          </a:xfrm>
        </p:spPr>
      </p:pic>
      <p:pic>
        <p:nvPicPr>
          <p:cNvPr id="8" name="Content Placeholder 7"/>
          <p:cNvPicPr>
            <a:picLocks noGrp="1" noChangeAspect="1"/>
          </p:cNvPicPr>
          <p:nvPr>
            <p:ph sz="half" idx="2"/>
          </p:nvPr>
        </p:nvPicPr>
        <p:blipFill>
          <a:blip r:embed="rId3">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199484" y="2132855"/>
            <a:ext cx="3548980" cy="4140477"/>
          </a:xfrm>
        </p:spPr>
      </p:pic>
    </p:spTree>
    <p:extLst>
      <p:ext uri="{BB962C8B-B14F-4D97-AF65-F5344CB8AC3E}">
        <p14:creationId xmlns:p14="http://schemas.microsoft.com/office/powerpoint/2010/main" val="37996990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11560" y="404664"/>
            <a:ext cx="6190456" cy="1143000"/>
          </a:xfrm>
        </p:spPr>
        <p:txBody>
          <a:bodyPr/>
          <a:lstStyle/>
          <a:p>
            <a:r>
              <a:rPr lang="en-GB" sz="4000" dirty="0" smtClean="0"/>
              <a:t>Very important question</a:t>
            </a:r>
            <a:endParaRPr lang="en-GB" sz="4000" dirty="0"/>
          </a:p>
        </p:txBody>
      </p:sp>
      <p:sp>
        <p:nvSpPr>
          <p:cNvPr id="6" name="Content Placeholder 5"/>
          <p:cNvSpPr>
            <a:spLocks noGrp="1"/>
          </p:cNvSpPr>
          <p:nvPr>
            <p:ph idx="1"/>
          </p:nvPr>
        </p:nvSpPr>
        <p:spPr>
          <a:xfrm>
            <a:off x="685800" y="1981200"/>
            <a:ext cx="8062664" cy="4114800"/>
          </a:xfrm>
        </p:spPr>
        <p:txBody>
          <a:bodyPr/>
          <a:lstStyle/>
          <a:p>
            <a:pPr marL="0" indent="0">
              <a:buNone/>
            </a:pPr>
            <a:r>
              <a:rPr lang="en-GB" i="1" dirty="0"/>
              <a:t>“the crux of the </a:t>
            </a:r>
            <a:r>
              <a:rPr lang="en-GB" i="1" dirty="0" smtClean="0"/>
              <a:t>RA </a:t>
            </a:r>
            <a:r>
              <a:rPr lang="en-GB" i="1" dirty="0"/>
              <a:t>duty is not whether something is an auxiliary aid or whether it is an adjustment to a practice, but whether it is something that is reasonable for the school to have to do. It is not possible for a school to justify a failure to make a reasonable adjustment; the question is only whether or not the adjustment is reasonable</a:t>
            </a:r>
            <a:r>
              <a:rPr lang="en-GB" dirty="0"/>
              <a:t>”</a:t>
            </a:r>
          </a:p>
        </p:txBody>
      </p:sp>
    </p:spTree>
    <p:extLst>
      <p:ext uri="{BB962C8B-B14F-4D97-AF65-F5344CB8AC3E}">
        <p14:creationId xmlns:p14="http://schemas.microsoft.com/office/powerpoint/2010/main" val="22736444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485800"/>
            <a:ext cx="6190456" cy="1143000"/>
          </a:xfrm>
        </p:spPr>
        <p:txBody>
          <a:bodyPr/>
          <a:lstStyle/>
          <a:p>
            <a:r>
              <a:rPr lang="en-GB" dirty="0" smtClean="0"/>
              <a:t>It depends</a:t>
            </a:r>
            <a:endParaRPr lang="en-GB" dirty="0"/>
          </a:p>
        </p:txBody>
      </p:sp>
      <p:sp>
        <p:nvSpPr>
          <p:cNvPr id="6" name="Content Placeholder 5"/>
          <p:cNvSpPr>
            <a:spLocks noGrp="1"/>
          </p:cNvSpPr>
          <p:nvPr>
            <p:ph idx="1"/>
          </p:nvPr>
        </p:nvSpPr>
        <p:spPr>
          <a:xfrm>
            <a:off x="611560" y="2204864"/>
            <a:ext cx="8136904" cy="3456384"/>
          </a:xfrm>
        </p:spPr>
        <p:txBody>
          <a:bodyPr/>
          <a:lstStyle/>
          <a:p>
            <a:pPr marL="0" indent="0">
              <a:buNone/>
            </a:pPr>
            <a:r>
              <a:rPr lang="en-GB" sz="3600" i="1" dirty="0" smtClean="0"/>
              <a:t>The </a:t>
            </a:r>
            <a:r>
              <a:rPr lang="en-GB" sz="3600" i="1" dirty="0"/>
              <a:t>Act does not say what is ‘reasonable’. This allows flexibility for different sets of circumstances so that, for example, </a:t>
            </a:r>
            <a:r>
              <a:rPr lang="en-GB" sz="3600" b="1" i="1" dirty="0"/>
              <a:t>what is reasonable in one set of circumstances may not be reasonable in </a:t>
            </a:r>
            <a:r>
              <a:rPr lang="en-GB" sz="3600" b="1" i="1" dirty="0" smtClean="0"/>
              <a:t>another</a:t>
            </a:r>
            <a:endParaRPr lang="en-GB" sz="3600" dirty="0"/>
          </a:p>
        </p:txBody>
      </p:sp>
    </p:spTree>
    <p:extLst>
      <p:ext uri="{BB962C8B-B14F-4D97-AF65-F5344CB8AC3E}">
        <p14:creationId xmlns:p14="http://schemas.microsoft.com/office/powerpoint/2010/main" val="988663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6190456" cy="1143000"/>
          </a:xfrm>
        </p:spPr>
        <p:txBody>
          <a:bodyPr/>
          <a:lstStyle/>
          <a:p>
            <a:r>
              <a:rPr lang="en-GB" dirty="0" smtClean="0"/>
              <a:t>Things to consider</a:t>
            </a:r>
            <a:endParaRPr lang="en-GB" dirty="0"/>
          </a:p>
        </p:txBody>
      </p:sp>
      <p:sp>
        <p:nvSpPr>
          <p:cNvPr id="3" name="Content Placeholder 2"/>
          <p:cNvSpPr>
            <a:spLocks noGrp="1"/>
          </p:cNvSpPr>
          <p:nvPr>
            <p:ph idx="1"/>
          </p:nvPr>
        </p:nvSpPr>
        <p:spPr>
          <a:xfrm>
            <a:off x="685800" y="2132856"/>
            <a:ext cx="8062664" cy="4114800"/>
          </a:xfrm>
        </p:spPr>
        <p:txBody>
          <a:bodyPr/>
          <a:lstStyle/>
          <a:p>
            <a:pPr>
              <a:spcBef>
                <a:spcPts val="0"/>
              </a:spcBef>
              <a:spcAft>
                <a:spcPts val="2400"/>
              </a:spcAft>
            </a:pPr>
            <a:r>
              <a:rPr lang="en-GB" dirty="0" smtClean="0"/>
              <a:t>Is support provided under the SEN framework. If provided through a EHC Plan then the RA duty does not apply</a:t>
            </a:r>
            <a:r>
              <a:rPr lang="en-GB" dirty="0"/>
              <a:t> </a:t>
            </a:r>
          </a:p>
          <a:p>
            <a:pPr lvl="0"/>
            <a:r>
              <a:rPr lang="en-GB" dirty="0"/>
              <a:t>“The resources of the </a:t>
            </a:r>
            <a:r>
              <a:rPr lang="en-GB" dirty="0" smtClean="0"/>
              <a:t>school</a:t>
            </a:r>
            <a:r>
              <a:rPr lang="en-GB" i="1" dirty="0" smtClean="0"/>
              <a:t>.</a:t>
            </a:r>
            <a:r>
              <a:rPr lang="en-GB" dirty="0" smtClean="0"/>
              <a:t> “</a:t>
            </a:r>
            <a:r>
              <a:rPr lang="en-GB" i="1" dirty="0"/>
              <a:t>It is more likely to be reasonable for a school with substantial financial resources to make an adjustment with a significant cost than for a school with fewer resources</a:t>
            </a:r>
            <a:r>
              <a:rPr lang="en-GB" dirty="0" smtClean="0"/>
              <a:t>”</a:t>
            </a:r>
          </a:p>
        </p:txBody>
      </p:sp>
    </p:spTree>
    <p:extLst>
      <p:ext uri="{BB962C8B-B14F-4D97-AF65-F5344CB8AC3E}">
        <p14:creationId xmlns:p14="http://schemas.microsoft.com/office/powerpoint/2010/main" val="2742872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Things to consider</a:t>
            </a:r>
            <a:endParaRPr lang="en-GB" dirty="0"/>
          </a:p>
        </p:txBody>
      </p:sp>
      <p:sp>
        <p:nvSpPr>
          <p:cNvPr id="3" name="Content Placeholder 2"/>
          <p:cNvSpPr>
            <a:spLocks noGrp="1"/>
          </p:cNvSpPr>
          <p:nvPr>
            <p:ph idx="1"/>
          </p:nvPr>
        </p:nvSpPr>
        <p:spPr>
          <a:xfrm>
            <a:off x="685800" y="2266528"/>
            <a:ext cx="7990656" cy="4114800"/>
          </a:xfrm>
        </p:spPr>
        <p:txBody>
          <a:bodyPr/>
          <a:lstStyle/>
          <a:p>
            <a:pPr>
              <a:spcBef>
                <a:spcPts val="0"/>
              </a:spcBef>
              <a:spcAft>
                <a:spcPts val="2400"/>
              </a:spcAft>
            </a:pPr>
            <a:r>
              <a:rPr lang="en-GB" sz="3600" dirty="0" smtClean="0"/>
              <a:t>“The </a:t>
            </a:r>
            <a:r>
              <a:rPr lang="en-GB" sz="3600" dirty="0"/>
              <a:t>financial and other costs of making the </a:t>
            </a:r>
            <a:r>
              <a:rPr lang="en-GB" sz="3600" dirty="0" smtClean="0"/>
              <a:t>adjustment</a:t>
            </a:r>
            <a:r>
              <a:rPr lang="en-GB" sz="3600" dirty="0"/>
              <a:t>” </a:t>
            </a:r>
          </a:p>
          <a:p>
            <a:r>
              <a:rPr lang="en-GB" sz="3600" dirty="0" smtClean="0"/>
              <a:t>The </a:t>
            </a:r>
            <a:r>
              <a:rPr lang="en-GB" sz="3600" dirty="0"/>
              <a:t>extent to which </a:t>
            </a:r>
            <a:r>
              <a:rPr lang="en-GB" sz="3600" dirty="0" smtClean="0"/>
              <a:t>the step is effective </a:t>
            </a:r>
            <a:r>
              <a:rPr lang="en-GB" sz="3600" dirty="0"/>
              <a:t>in overcoming the </a:t>
            </a:r>
            <a:r>
              <a:rPr lang="en-GB" sz="3600" dirty="0" smtClean="0"/>
              <a:t>disadvantage </a:t>
            </a:r>
            <a:endParaRPr lang="en-GB" sz="3600" dirty="0"/>
          </a:p>
        </p:txBody>
      </p:sp>
    </p:spTree>
    <p:extLst>
      <p:ext uri="{BB962C8B-B14F-4D97-AF65-F5344CB8AC3E}">
        <p14:creationId xmlns:p14="http://schemas.microsoft.com/office/powerpoint/2010/main" val="11553453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Things to consider</a:t>
            </a:r>
            <a:endParaRPr lang="en-GB" dirty="0"/>
          </a:p>
        </p:txBody>
      </p:sp>
      <p:sp>
        <p:nvSpPr>
          <p:cNvPr id="3" name="Content Placeholder 2"/>
          <p:cNvSpPr>
            <a:spLocks noGrp="1"/>
          </p:cNvSpPr>
          <p:nvPr>
            <p:ph idx="1"/>
          </p:nvPr>
        </p:nvSpPr>
        <p:spPr>
          <a:xfrm>
            <a:off x="685800" y="2266528"/>
            <a:ext cx="7990656" cy="4114800"/>
          </a:xfrm>
        </p:spPr>
        <p:txBody>
          <a:bodyPr/>
          <a:lstStyle/>
          <a:p>
            <a:pPr lvl="0">
              <a:spcBef>
                <a:spcPts val="0"/>
              </a:spcBef>
              <a:spcAft>
                <a:spcPts val="2400"/>
              </a:spcAft>
            </a:pPr>
            <a:r>
              <a:rPr lang="en-GB" sz="3600" i="1" dirty="0" smtClean="0"/>
              <a:t>The </a:t>
            </a:r>
            <a:r>
              <a:rPr lang="en-GB" sz="3600" i="1" dirty="0"/>
              <a:t>practicability of the </a:t>
            </a:r>
            <a:r>
              <a:rPr lang="en-GB" sz="3600" i="1" dirty="0" smtClean="0"/>
              <a:t>adjustment</a:t>
            </a:r>
          </a:p>
          <a:p>
            <a:pPr lvl="0">
              <a:spcBef>
                <a:spcPts val="0"/>
              </a:spcBef>
              <a:spcAft>
                <a:spcPts val="2400"/>
              </a:spcAft>
            </a:pPr>
            <a:r>
              <a:rPr lang="en-GB" sz="3600" i="1" dirty="0" smtClean="0"/>
              <a:t>The </a:t>
            </a:r>
            <a:r>
              <a:rPr lang="en-GB" sz="3600" i="1" dirty="0"/>
              <a:t>effect of the disability on the </a:t>
            </a:r>
            <a:r>
              <a:rPr lang="en-GB" sz="3600" i="1" dirty="0" smtClean="0"/>
              <a:t>individual</a:t>
            </a:r>
            <a:endParaRPr lang="en-GB" sz="3600" dirty="0"/>
          </a:p>
          <a:p>
            <a:pPr lvl="0">
              <a:spcBef>
                <a:spcPts val="0"/>
              </a:spcBef>
              <a:spcAft>
                <a:spcPts val="2400"/>
              </a:spcAft>
            </a:pPr>
            <a:r>
              <a:rPr lang="en-GB" sz="3600" i="1" dirty="0" smtClean="0"/>
              <a:t>Health </a:t>
            </a:r>
            <a:r>
              <a:rPr lang="en-GB" sz="3600" i="1" dirty="0"/>
              <a:t>and safety </a:t>
            </a:r>
            <a:r>
              <a:rPr lang="en-GB" sz="3600" i="1" dirty="0" smtClean="0"/>
              <a:t>requirements</a:t>
            </a:r>
            <a:endParaRPr lang="en-GB" dirty="0" smtClean="0"/>
          </a:p>
          <a:p>
            <a:endParaRPr lang="en-GB" dirty="0"/>
          </a:p>
          <a:p>
            <a:endParaRPr lang="en-GB" dirty="0"/>
          </a:p>
        </p:txBody>
      </p:sp>
    </p:spTree>
    <p:extLst>
      <p:ext uri="{BB962C8B-B14F-4D97-AF65-F5344CB8AC3E}">
        <p14:creationId xmlns:p14="http://schemas.microsoft.com/office/powerpoint/2010/main" val="22674856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1560" y="476672"/>
            <a:ext cx="6192000" cy="1143000"/>
          </a:xfrm>
        </p:spPr>
        <p:txBody>
          <a:bodyPr/>
          <a:lstStyle/>
          <a:p>
            <a:r>
              <a:rPr lang="en-GB" dirty="0" smtClean="0"/>
              <a:t>Who pays</a:t>
            </a:r>
            <a:endParaRPr lang="en-GB" dirty="0"/>
          </a:p>
        </p:txBody>
      </p:sp>
      <p:sp>
        <p:nvSpPr>
          <p:cNvPr id="5" name="Content Placeholder 4"/>
          <p:cNvSpPr>
            <a:spLocks noGrp="1"/>
          </p:cNvSpPr>
          <p:nvPr>
            <p:ph sz="half" idx="1"/>
          </p:nvPr>
        </p:nvSpPr>
        <p:spPr>
          <a:xfrm>
            <a:off x="685800" y="1556792"/>
            <a:ext cx="4894312" cy="3103984"/>
          </a:xfrm>
        </p:spPr>
        <p:txBody>
          <a:bodyPr/>
          <a:lstStyle/>
          <a:p>
            <a:pPr marL="0" indent="0">
              <a:spcBef>
                <a:spcPts val="0"/>
              </a:spcBef>
              <a:buNone/>
            </a:pPr>
            <a:r>
              <a:rPr lang="en-GB" sz="3600" dirty="0" smtClean="0"/>
              <a:t>If RA duty is on both the LA and education establishments and the obligation on establishments varies according to circumstances, who pays for auxiliary aids and services?</a:t>
            </a:r>
            <a:endParaRPr lang="en-GB" sz="3600"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80113" y="2126519"/>
            <a:ext cx="3168352" cy="3966777"/>
          </a:xfrm>
        </p:spPr>
      </p:pic>
    </p:spTree>
    <p:extLst>
      <p:ext uri="{BB962C8B-B14F-4D97-AF65-F5344CB8AC3E}">
        <p14:creationId xmlns:p14="http://schemas.microsoft.com/office/powerpoint/2010/main" val="37495611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2000" cy="1143000"/>
          </a:xfrm>
        </p:spPr>
        <p:txBody>
          <a:bodyPr/>
          <a:lstStyle/>
          <a:p>
            <a:r>
              <a:rPr lang="en-GB" dirty="0" smtClean="0"/>
              <a:t>Guidance ambiguous</a:t>
            </a:r>
            <a:endParaRPr lang="en-GB" dirty="0"/>
          </a:p>
        </p:txBody>
      </p:sp>
      <p:sp>
        <p:nvSpPr>
          <p:cNvPr id="3" name="Content Placeholder 2"/>
          <p:cNvSpPr>
            <a:spLocks noGrp="1"/>
          </p:cNvSpPr>
          <p:nvPr>
            <p:ph sz="half" idx="1"/>
          </p:nvPr>
        </p:nvSpPr>
        <p:spPr>
          <a:xfrm>
            <a:off x="685800" y="2204864"/>
            <a:ext cx="4606280" cy="3888432"/>
          </a:xfrm>
        </p:spPr>
        <p:txBody>
          <a:bodyPr/>
          <a:lstStyle/>
          <a:p>
            <a:pPr marL="0" indent="0">
              <a:spcBef>
                <a:spcPts val="0"/>
              </a:spcBef>
              <a:spcAft>
                <a:spcPts val="2400"/>
              </a:spcAft>
              <a:buNone/>
            </a:pPr>
            <a:r>
              <a:rPr lang="en-GB" dirty="0" smtClean="0"/>
              <a:t>If high needs LA through the SEN framework</a:t>
            </a:r>
            <a:endParaRPr lang="en-GB" dirty="0"/>
          </a:p>
          <a:p>
            <a:pPr marL="0" indent="0">
              <a:buNone/>
            </a:pPr>
            <a:r>
              <a:rPr lang="en-GB" dirty="0" smtClean="0"/>
              <a:t>Cannot assume education establishments have responsibility if not provided through SEN framework. Nor can it be assumed the LA is responsible</a:t>
            </a:r>
          </a:p>
          <a:p>
            <a:pPr marL="0" indent="0">
              <a:buNone/>
            </a:pPr>
            <a:endParaRPr lang="en-GB" dirty="0"/>
          </a:p>
          <a:p>
            <a:pPr marL="0" indent="0">
              <a:buNone/>
            </a:pPr>
            <a:endParaRPr lang="en-GB"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00819" y="2636912"/>
            <a:ext cx="3447645" cy="3195378"/>
          </a:xfrm>
        </p:spPr>
      </p:pic>
    </p:spTree>
    <p:extLst>
      <p:ext uri="{BB962C8B-B14F-4D97-AF65-F5344CB8AC3E}">
        <p14:creationId xmlns:p14="http://schemas.microsoft.com/office/powerpoint/2010/main" val="883619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Local discretion</a:t>
            </a:r>
            <a:endParaRPr lang="en-GB" dirty="0"/>
          </a:p>
        </p:txBody>
      </p:sp>
      <p:sp>
        <p:nvSpPr>
          <p:cNvPr id="5" name="Content Placeholder 4"/>
          <p:cNvSpPr>
            <a:spLocks noGrp="1"/>
          </p:cNvSpPr>
          <p:nvPr>
            <p:ph idx="1"/>
          </p:nvPr>
        </p:nvSpPr>
        <p:spPr>
          <a:xfrm>
            <a:off x="611560" y="1986136"/>
            <a:ext cx="8136904" cy="4323184"/>
          </a:xfrm>
        </p:spPr>
        <p:txBody>
          <a:bodyPr/>
          <a:lstStyle/>
          <a:p>
            <a:pPr marL="0" indent="0">
              <a:buNone/>
            </a:pPr>
            <a:r>
              <a:rPr lang="en-GB" i="1" dirty="0" smtClean="0"/>
              <a:t>“</a:t>
            </a:r>
            <a:r>
              <a:rPr lang="en-GB" i="1" dirty="0"/>
              <a:t>When </a:t>
            </a:r>
            <a:r>
              <a:rPr lang="en-GB" i="1" dirty="0" smtClean="0"/>
              <a:t>EY </a:t>
            </a:r>
            <a:r>
              <a:rPr lang="en-GB" i="1" dirty="0"/>
              <a:t>settings, schools and colleges, </a:t>
            </a:r>
            <a:r>
              <a:rPr lang="en-GB" i="1" dirty="0" smtClean="0"/>
              <a:t>LAs </a:t>
            </a:r>
            <a:r>
              <a:rPr lang="en-GB" i="1" dirty="0"/>
              <a:t>and others plan and review special educational provision and make decisions about children and young people with SEN… they should consider, at the same time, the reasonable adjustments and access arrangements required for the same child or young person under the Equality Act.” </a:t>
            </a:r>
            <a:endParaRPr lang="en-GB" dirty="0" smtClean="0"/>
          </a:p>
          <a:p>
            <a:pPr marL="0" indent="0">
              <a:buNone/>
            </a:pPr>
            <a:endParaRPr lang="en-GB" dirty="0"/>
          </a:p>
          <a:p>
            <a:pPr marL="0" indent="0">
              <a:buNone/>
            </a:pPr>
            <a:r>
              <a:rPr lang="en-GB" dirty="0" smtClean="0"/>
              <a:t>Advantages of a centrally funded pooled approach highlighted by both DfE and EHRC in its guidance</a:t>
            </a:r>
            <a:endParaRPr lang="en-GB" dirty="0"/>
          </a:p>
        </p:txBody>
      </p:sp>
    </p:spTree>
    <p:extLst>
      <p:ext uri="{BB962C8B-B14F-4D97-AF65-F5344CB8AC3E}">
        <p14:creationId xmlns:p14="http://schemas.microsoft.com/office/powerpoint/2010/main" val="2863481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Equality of Access for SI Learners</a:t>
            </a:r>
            <a:endParaRPr lang="en-GB" dirty="0"/>
          </a:p>
        </p:txBody>
      </p:sp>
      <p:pic>
        <p:nvPicPr>
          <p:cNvPr id="4"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331640" y="2132856"/>
            <a:ext cx="6264696" cy="4345454"/>
          </a:xfrm>
        </p:spPr>
      </p:pic>
    </p:spTree>
    <p:extLst>
      <p:ext uri="{BB962C8B-B14F-4D97-AF65-F5344CB8AC3E}">
        <p14:creationId xmlns:p14="http://schemas.microsoft.com/office/powerpoint/2010/main" val="22314790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Local Offer content</a:t>
            </a:r>
            <a:endParaRPr lang="en-GB" dirty="0"/>
          </a:p>
        </p:txBody>
      </p:sp>
      <p:sp>
        <p:nvSpPr>
          <p:cNvPr id="3" name="Content Placeholder 2"/>
          <p:cNvSpPr>
            <a:spLocks noGrp="1"/>
          </p:cNvSpPr>
          <p:nvPr>
            <p:ph idx="1"/>
          </p:nvPr>
        </p:nvSpPr>
        <p:spPr>
          <a:xfrm>
            <a:off x="685800" y="2050504"/>
            <a:ext cx="7990656" cy="4114800"/>
          </a:xfrm>
        </p:spPr>
        <p:txBody>
          <a:bodyPr/>
          <a:lstStyle/>
          <a:p>
            <a:pPr>
              <a:spcBef>
                <a:spcPts val="0"/>
              </a:spcBef>
              <a:spcAft>
                <a:spcPts val="2400"/>
              </a:spcAft>
            </a:pPr>
            <a:r>
              <a:rPr lang="en-GB" dirty="0" smtClean="0"/>
              <a:t>information about</a:t>
            </a:r>
            <a:r>
              <a:rPr lang="en-GB" i="1" dirty="0" smtClean="0"/>
              <a:t> “enabling available facilities to be accessed by disabled children and young people (this should include ancillary aids and assistive technology)”</a:t>
            </a:r>
          </a:p>
          <a:p>
            <a:pPr>
              <a:spcBef>
                <a:spcPts val="0"/>
              </a:spcBef>
            </a:pPr>
            <a:r>
              <a:rPr lang="en-GB" dirty="0" smtClean="0"/>
              <a:t>what steps schools are taking to prevent disabled pupils being treated less favourably</a:t>
            </a:r>
            <a:endParaRPr lang="en-GB" dirty="0"/>
          </a:p>
        </p:txBody>
      </p:sp>
    </p:spTree>
    <p:extLst>
      <p:ext uri="{BB962C8B-B14F-4D97-AF65-F5344CB8AC3E}">
        <p14:creationId xmlns:p14="http://schemas.microsoft.com/office/powerpoint/2010/main" val="3183999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sz="3600" dirty="0" smtClean="0"/>
              <a:t>PUBLIC SECTOR EQUALITY DUTY (PSED)</a:t>
            </a:r>
            <a:endParaRPr lang="en-GB" sz="3600" dirty="0"/>
          </a:p>
        </p:txBody>
      </p:sp>
      <p:sp>
        <p:nvSpPr>
          <p:cNvPr id="3" name="Content Placeholder 2"/>
          <p:cNvSpPr>
            <a:spLocks noGrp="1"/>
          </p:cNvSpPr>
          <p:nvPr>
            <p:ph idx="1"/>
          </p:nvPr>
        </p:nvSpPr>
        <p:spPr>
          <a:xfrm>
            <a:off x="685800" y="2194520"/>
            <a:ext cx="8062664" cy="4114800"/>
          </a:xfrm>
        </p:spPr>
        <p:txBody>
          <a:bodyPr/>
          <a:lstStyle/>
          <a:p>
            <a:pPr marL="0" indent="0">
              <a:spcBef>
                <a:spcPts val="0"/>
              </a:spcBef>
              <a:spcAft>
                <a:spcPts val="1800"/>
              </a:spcAft>
              <a:buNone/>
            </a:pPr>
            <a:r>
              <a:rPr lang="en-GB" sz="3600" dirty="0" smtClean="0"/>
              <a:t>Applies to all public sector bodies including:</a:t>
            </a:r>
          </a:p>
          <a:p>
            <a:pPr>
              <a:spcBef>
                <a:spcPts val="0"/>
              </a:spcBef>
            </a:pPr>
            <a:r>
              <a:rPr lang="en-GB" sz="3600" dirty="0" smtClean="0"/>
              <a:t>EY settings, schools, colleges, universities</a:t>
            </a:r>
          </a:p>
          <a:p>
            <a:pPr>
              <a:spcBef>
                <a:spcPts val="0"/>
              </a:spcBef>
            </a:pPr>
            <a:r>
              <a:rPr lang="en-GB" sz="3600" dirty="0" smtClean="0"/>
              <a:t>Local Authorities</a:t>
            </a:r>
          </a:p>
          <a:p>
            <a:pPr>
              <a:spcBef>
                <a:spcPts val="0"/>
              </a:spcBef>
            </a:pPr>
            <a:r>
              <a:rPr lang="en-GB" sz="3600" dirty="0" smtClean="0"/>
              <a:t>Ofsted</a:t>
            </a:r>
          </a:p>
          <a:p>
            <a:endParaRPr lang="en-GB" dirty="0"/>
          </a:p>
        </p:txBody>
      </p:sp>
    </p:spTree>
    <p:extLst>
      <p:ext uri="{BB962C8B-B14F-4D97-AF65-F5344CB8AC3E}">
        <p14:creationId xmlns:p14="http://schemas.microsoft.com/office/powerpoint/2010/main" val="28476311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Section 149</a:t>
            </a:r>
            <a:endParaRPr lang="en-GB" dirty="0"/>
          </a:p>
        </p:txBody>
      </p:sp>
      <p:sp>
        <p:nvSpPr>
          <p:cNvPr id="3" name="Content Placeholder 2"/>
          <p:cNvSpPr>
            <a:spLocks noGrp="1"/>
          </p:cNvSpPr>
          <p:nvPr>
            <p:ph idx="1"/>
          </p:nvPr>
        </p:nvSpPr>
        <p:spPr>
          <a:xfrm>
            <a:off x="685800" y="1916832"/>
            <a:ext cx="8062664" cy="4114800"/>
          </a:xfrm>
        </p:spPr>
        <p:txBody>
          <a:bodyPr/>
          <a:lstStyle/>
          <a:p>
            <a:pPr marL="57150" indent="0">
              <a:spcBef>
                <a:spcPts val="0"/>
              </a:spcBef>
              <a:spcAft>
                <a:spcPts val="1800"/>
              </a:spcAft>
              <a:buNone/>
            </a:pPr>
            <a:r>
              <a:rPr lang="en-GB" dirty="0" smtClean="0"/>
              <a:t>Duty imposed on public bodies to have </a:t>
            </a:r>
            <a:r>
              <a:rPr lang="en-GB" b="1" dirty="0" smtClean="0">
                <a:solidFill>
                  <a:srgbClr val="FF0000"/>
                </a:solidFill>
              </a:rPr>
              <a:t>due regard </a:t>
            </a:r>
            <a:r>
              <a:rPr lang="en-GB" dirty="0" smtClean="0"/>
              <a:t>to </a:t>
            </a:r>
            <a:r>
              <a:rPr lang="en-GB" dirty="0"/>
              <a:t>the need to:</a:t>
            </a:r>
          </a:p>
          <a:p>
            <a:pPr lvl="0">
              <a:spcBef>
                <a:spcPts val="0"/>
              </a:spcBef>
            </a:pPr>
            <a:r>
              <a:rPr lang="en-GB" dirty="0"/>
              <a:t>eliminate discrimination, harassment, </a:t>
            </a:r>
            <a:r>
              <a:rPr lang="en-GB" dirty="0" smtClean="0"/>
              <a:t>victimisation</a:t>
            </a:r>
            <a:endParaRPr lang="en-GB" dirty="0"/>
          </a:p>
          <a:p>
            <a:pPr lvl="0">
              <a:spcBef>
                <a:spcPts val="0"/>
              </a:spcBef>
            </a:pPr>
            <a:r>
              <a:rPr lang="en-GB" b="1" dirty="0"/>
              <a:t>advance equality of </a:t>
            </a:r>
            <a:r>
              <a:rPr lang="en-GB" b="1" dirty="0" smtClean="0"/>
              <a:t>opportunity</a:t>
            </a:r>
            <a:endParaRPr lang="en-GB" dirty="0"/>
          </a:p>
          <a:p>
            <a:pPr lvl="0">
              <a:spcBef>
                <a:spcPts val="0"/>
              </a:spcBef>
            </a:pPr>
            <a:r>
              <a:rPr lang="en-GB" dirty="0"/>
              <a:t>foster good relations between persons who share a relevant protected characteristic and persons who do not share </a:t>
            </a:r>
            <a:r>
              <a:rPr lang="en-GB" dirty="0" smtClean="0"/>
              <a:t>it</a:t>
            </a:r>
            <a:endParaRPr lang="en-GB" dirty="0"/>
          </a:p>
          <a:p>
            <a:endParaRPr lang="en-GB" dirty="0"/>
          </a:p>
        </p:txBody>
      </p:sp>
    </p:spTree>
    <p:extLst>
      <p:ext uri="{BB962C8B-B14F-4D97-AF65-F5344CB8AC3E}">
        <p14:creationId xmlns:p14="http://schemas.microsoft.com/office/powerpoint/2010/main" val="3462459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Application of S149</a:t>
            </a:r>
            <a:endParaRPr lang="en-GB" dirty="0"/>
          </a:p>
        </p:txBody>
      </p:sp>
      <p:sp>
        <p:nvSpPr>
          <p:cNvPr id="3" name="Content Placeholder 2"/>
          <p:cNvSpPr>
            <a:spLocks noGrp="1"/>
          </p:cNvSpPr>
          <p:nvPr>
            <p:ph idx="1"/>
          </p:nvPr>
        </p:nvSpPr>
        <p:spPr>
          <a:xfrm>
            <a:off x="685800" y="2122512"/>
            <a:ext cx="7990656" cy="4114800"/>
          </a:xfrm>
        </p:spPr>
        <p:txBody>
          <a:bodyPr/>
          <a:lstStyle/>
          <a:p>
            <a:pPr marL="0" indent="0">
              <a:spcBef>
                <a:spcPts val="0"/>
              </a:spcBef>
              <a:buNone/>
            </a:pPr>
            <a:r>
              <a:rPr lang="en-GB" sz="3600" b="1" dirty="0"/>
              <a:t>The Court of Appeal </a:t>
            </a:r>
            <a:r>
              <a:rPr lang="en-GB" sz="3600" b="1" dirty="0" smtClean="0"/>
              <a:t>ruling:</a:t>
            </a:r>
          </a:p>
          <a:p>
            <a:pPr marL="0" indent="0">
              <a:spcBef>
                <a:spcPts val="0"/>
              </a:spcBef>
              <a:buNone/>
            </a:pPr>
            <a:r>
              <a:rPr lang="en-GB" sz="3600" dirty="0" smtClean="0"/>
              <a:t>The </a:t>
            </a:r>
            <a:r>
              <a:rPr lang="en-GB" sz="3600" dirty="0"/>
              <a:t>general equality duty not only applies to general formulation of policy but also applies to decisions made in applying policy in individual </a:t>
            </a:r>
            <a:r>
              <a:rPr lang="en-GB" sz="3600" dirty="0" smtClean="0"/>
              <a:t>cases</a:t>
            </a:r>
          </a:p>
          <a:p>
            <a:pPr marL="0" indent="0">
              <a:spcBef>
                <a:spcPts val="0"/>
              </a:spcBef>
              <a:buNone/>
            </a:pPr>
            <a:endParaRPr lang="en-GB" sz="1800" i="1" dirty="0" smtClean="0"/>
          </a:p>
          <a:p>
            <a:pPr marL="0" indent="0">
              <a:spcBef>
                <a:spcPts val="0"/>
              </a:spcBef>
              <a:buNone/>
            </a:pPr>
            <a:r>
              <a:rPr lang="en-GB" sz="2400" i="1" dirty="0" smtClean="0"/>
              <a:t>(Pieretti </a:t>
            </a:r>
            <a:r>
              <a:rPr lang="en-GB" sz="2400" i="1" dirty="0"/>
              <a:t>v. Enfield Borough Council [2010] EWCA 1104, para 26 per Wilson </a:t>
            </a:r>
            <a:r>
              <a:rPr lang="en-GB" sz="2400" i="1" dirty="0" smtClean="0"/>
              <a:t>LJ</a:t>
            </a:r>
            <a:endParaRPr lang="en-GB" i="1" dirty="0"/>
          </a:p>
        </p:txBody>
      </p:sp>
    </p:spTree>
    <p:extLst>
      <p:ext uri="{BB962C8B-B14F-4D97-AF65-F5344CB8AC3E}">
        <p14:creationId xmlns:p14="http://schemas.microsoft.com/office/powerpoint/2010/main" val="31858227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What is “due regard”?</a:t>
            </a:r>
            <a:endParaRPr lang="en-GB" dirty="0"/>
          </a:p>
        </p:txBody>
      </p:sp>
      <p:sp>
        <p:nvSpPr>
          <p:cNvPr id="3" name="Content Placeholder 2"/>
          <p:cNvSpPr>
            <a:spLocks noGrp="1"/>
          </p:cNvSpPr>
          <p:nvPr>
            <p:ph idx="1"/>
          </p:nvPr>
        </p:nvSpPr>
        <p:spPr>
          <a:xfrm>
            <a:off x="685800" y="2122512"/>
            <a:ext cx="8062664" cy="4114800"/>
          </a:xfrm>
        </p:spPr>
        <p:txBody>
          <a:bodyPr/>
          <a:lstStyle/>
          <a:p>
            <a:pPr marL="0" indent="0">
              <a:spcBef>
                <a:spcPts val="0"/>
              </a:spcBef>
              <a:buNone/>
            </a:pPr>
            <a:r>
              <a:rPr lang="en-GB" sz="3600" b="1" dirty="0" smtClean="0"/>
              <a:t>Examples for a LA:</a:t>
            </a:r>
          </a:p>
          <a:p>
            <a:pPr>
              <a:spcBef>
                <a:spcPts val="0"/>
              </a:spcBef>
            </a:pPr>
            <a:r>
              <a:rPr lang="en-GB" sz="3600" dirty="0" smtClean="0"/>
              <a:t>needing </a:t>
            </a:r>
            <a:r>
              <a:rPr lang="en-GB" sz="3600" dirty="0"/>
              <a:t>to </a:t>
            </a:r>
            <a:r>
              <a:rPr lang="en-GB" sz="3600" i="1" dirty="0"/>
              <a:t>“consciously consider the need … to .. advance equality of opportunity”</a:t>
            </a:r>
            <a:r>
              <a:rPr lang="en-GB" sz="3600" dirty="0"/>
              <a:t>  for </a:t>
            </a:r>
            <a:r>
              <a:rPr lang="en-GB" sz="3600" dirty="0" smtClean="0"/>
              <a:t>CYP with SI when making </a:t>
            </a:r>
            <a:r>
              <a:rPr lang="en-GB" sz="3600" dirty="0"/>
              <a:t>decisions about </a:t>
            </a:r>
            <a:r>
              <a:rPr lang="en-GB" sz="3600" dirty="0" smtClean="0"/>
              <a:t>support/equipment</a:t>
            </a:r>
            <a:endParaRPr lang="en-GB" sz="3600" dirty="0"/>
          </a:p>
        </p:txBody>
      </p:sp>
    </p:spTree>
    <p:extLst>
      <p:ext uri="{BB962C8B-B14F-4D97-AF65-F5344CB8AC3E}">
        <p14:creationId xmlns:p14="http://schemas.microsoft.com/office/powerpoint/2010/main" val="30158417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What is “due regard”?</a:t>
            </a:r>
            <a:endParaRPr lang="en-GB" dirty="0"/>
          </a:p>
        </p:txBody>
      </p:sp>
      <p:sp>
        <p:nvSpPr>
          <p:cNvPr id="3" name="Content Placeholder 2"/>
          <p:cNvSpPr>
            <a:spLocks noGrp="1"/>
          </p:cNvSpPr>
          <p:nvPr>
            <p:ph idx="1"/>
          </p:nvPr>
        </p:nvSpPr>
        <p:spPr>
          <a:xfrm>
            <a:off x="685800" y="2266528"/>
            <a:ext cx="7990656" cy="4114800"/>
          </a:xfrm>
        </p:spPr>
        <p:txBody>
          <a:bodyPr/>
          <a:lstStyle/>
          <a:p>
            <a:pPr marL="0" indent="0">
              <a:spcBef>
                <a:spcPts val="0"/>
              </a:spcBef>
              <a:buNone/>
            </a:pPr>
            <a:r>
              <a:rPr lang="en-GB" sz="3600" b="1" dirty="0" smtClean="0"/>
              <a:t>Examples:</a:t>
            </a:r>
          </a:p>
          <a:p>
            <a:pPr>
              <a:spcBef>
                <a:spcPts val="0"/>
              </a:spcBef>
            </a:pPr>
            <a:r>
              <a:rPr lang="en-GB" sz="3600" dirty="0" smtClean="0"/>
              <a:t>considering </a:t>
            </a:r>
            <a:r>
              <a:rPr lang="en-GB" sz="3600" dirty="0"/>
              <a:t>the relevance and impact of the </a:t>
            </a:r>
            <a:r>
              <a:rPr lang="en-GB" sz="3600" dirty="0" smtClean="0"/>
              <a:t>service equipment </a:t>
            </a:r>
            <a:r>
              <a:rPr lang="en-GB" sz="3600" dirty="0"/>
              <a:t>with have – </a:t>
            </a:r>
            <a:r>
              <a:rPr lang="en-GB" sz="3600" i="1" dirty="0"/>
              <a:t>“the greater the relevance and potential impact, the higher regard required by the duty</a:t>
            </a:r>
            <a:r>
              <a:rPr lang="en-GB" sz="3600" i="1" dirty="0" smtClean="0"/>
              <a:t>”</a:t>
            </a:r>
            <a:endParaRPr lang="en-GB" sz="3600" dirty="0"/>
          </a:p>
        </p:txBody>
      </p:sp>
    </p:spTree>
    <p:extLst>
      <p:ext uri="{BB962C8B-B14F-4D97-AF65-F5344CB8AC3E}">
        <p14:creationId xmlns:p14="http://schemas.microsoft.com/office/powerpoint/2010/main" val="5130763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What is “due regard”?</a:t>
            </a:r>
            <a:endParaRPr lang="en-GB" dirty="0"/>
          </a:p>
        </p:txBody>
      </p:sp>
      <p:sp>
        <p:nvSpPr>
          <p:cNvPr id="3" name="Content Placeholder 2"/>
          <p:cNvSpPr>
            <a:spLocks noGrp="1"/>
          </p:cNvSpPr>
          <p:nvPr>
            <p:ph idx="1"/>
          </p:nvPr>
        </p:nvSpPr>
        <p:spPr>
          <a:xfrm>
            <a:off x="685800" y="2122512"/>
            <a:ext cx="8062664" cy="4114800"/>
          </a:xfrm>
        </p:spPr>
        <p:txBody>
          <a:bodyPr/>
          <a:lstStyle/>
          <a:p>
            <a:pPr marL="0" indent="0">
              <a:spcBef>
                <a:spcPts val="0"/>
              </a:spcBef>
              <a:buNone/>
            </a:pPr>
            <a:r>
              <a:rPr lang="en-GB" sz="3600" b="1" dirty="0" smtClean="0"/>
              <a:t>Examples:</a:t>
            </a:r>
          </a:p>
          <a:p>
            <a:pPr>
              <a:spcBef>
                <a:spcPts val="0"/>
              </a:spcBef>
              <a:spcAft>
                <a:spcPts val="1800"/>
              </a:spcAft>
            </a:pPr>
            <a:r>
              <a:rPr lang="en-GB" sz="3600" dirty="0" smtClean="0"/>
              <a:t>ensuring </a:t>
            </a:r>
            <a:r>
              <a:rPr lang="en-GB" sz="3600" dirty="0"/>
              <a:t>the decisions on providing </a:t>
            </a:r>
            <a:r>
              <a:rPr lang="en-GB" sz="3600" dirty="0" smtClean="0"/>
              <a:t>SI services take into </a:t>
            </a:r>
            <a:r>
              <a:rPr lang="en-GB" sz="3600" dirty="0"/>
              <a:t>full consideration the aims of the </a:t>
            </a:r>
            <a:r>
              <a:rPr lang="en-GB" sz="3600" dirty="0" smtClean="0"/>
              <a:t>PSED</a:t>
            </a:r>
            <a:endParaRPr lang="en-GB" sz="3600" dirty="0"/>
          </a:p>
          <a:p>
            <a:pPr>
              <a:spcBef>
                <a:spcPts val="0"/>
              </a:spcBef>
            </a:pPr>
            <a:r>
              <a:rPr lang="en-GB" sz="3600" dirty="0" smtClean="0"/>
              <a:t>keeping </a:t>
            </a:r>
            <a:r>
              <a:rPr lang="en-GB" sz="3600" dirty="0"/>
              <a:t>a record of the decisions made about the provision of </a:t>
            </a:r>
            <a:r>
              <a:rPr lang="en-GB" sz="3600" dirty="0" smtClean="0"/>
              <a:t>services and </a:t>
            </a:r>
            <a:r>
              <a:rPr lang="en-GB" sz="3600" dirty="0"/>
              <a:t>the reason for </a:t>
            </a:r>
            <a:r>
              <a:rPr lang="en-GB" sz="3600" dirty="0" smtClean="0"/>
              <a:t>them</a:t>
            </a:r>
            <a:endParaRPr lang="en-GB" sz="3600" dirty="0"/>
          </a:p>
        </p:txBody>
      </p:sp>
    </p:spTree>
    <p:extLst>
      <p:ext uri="{BB962C8B-B14F-4D97-AF65-F5344CB8AC3E}">
        <p14:creationId xmlns:p14="http://schemas.microsoft.com/office/powerpoint/2010/main" val="12503915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5800"/>
            <a:ext cx="6190456" cy="1143000"/>
          </a:xfrm>
        </p:spPr>
        <p:txBody>
          <a:bodyPr/>
          <a:lstStyle/>
          <a:p>
            <a:r>
              <a:rPr lang="en-GB" dirty="0" smtClean="0"/>
              <a:t>Advancing equality </a:t>
            </a:r>
            <a:r>
              <a:rPr lang="en-GB" dirty="0"/>
              <a:t>of opportunity</a:t>
            </a:r>
          </a:p>
        </p:txBody>
      </p:sp>
      <p:sp>
        <p:nvSpPr>
          <p:cNvPr id="3" name="Content Placeholder 2"/>
          <p:cNvSpPr>
            <a:spLocks noGrp="1"/>
          </p:cNvSpPr>
          <p:nvPr>
            <p:ph idx="1"/>
          </p:nvPr>
        </p:nvSpPr>
        <p:spPr>
          <a:xfrm>
            <a:off x="685800" y="2050504"/>
            <a:ext cx="8062664" cy="4114800"/>
          </a:xfrm>
        </p:spPr>
        <p:txBody>
          <a:bodyPr/>
          <a:lstStyle/>
          <a:p>
            <a:pPr marL="0" indent="0">
              <a:buNone/>
            </a:pPr>
            <a:r>
              <a:rPr lang="en-GB" b="1" dirty="0" smtClean="0"/>
              <a:t>3 elements</a:t>
            </a:r>
            <a:r>
              <a:rPr lang="en-GB" dirty="0" smtClean="0"/>
              <a:t>:</a:t>
            </a:r>
          </a:p>
          <a:p>
            <a:pPr marL="514350" lvl="0" indent="-514350">
              <a:spcBef>
                <a:spcPts val="0"/>
              </a:spcBef>
              <a:spcAft>
                <a:spcPts val="1800"/>
              </a:spcAft>
              <a:buFont typeface="+mj-lt"/>
              <a:buAutoNum type="arabicPeriod"/>
            </a:pPr>
            <a:r>
              <a:rPr lang="en-GB" i="1" dirty="0" smtClean="0"/>
              <a:t>“remove </a:t>
            </a:r>
            <a:r>
              <a:rPr lang="en-GB" i="1" dirty="0"/>
              <a:t>or minimise disadvantages suffered </a:t>
            </a:r>
            <a:r>
              <a:rPr lang="en-GB" i="1" dirty="0" smtClean="0"/>
              <a:t>by” </a:t>
            </a:r>
            <a:r>
              <a:rPr lang="en-GB" dirty="0" smtClean="0"/>
              <a:t>CYP with SI</a:t>
            </a:r>
            <a:r>
              <a:rPr lang="en-GB" i="1" dirty="0" smtClean="0"/>
              <a:t> </a:t>
            </a:r>
            <a:endParaRPr lang="en-GB" dirty="0"/>
          </a:p>
          <a:p>
            <a:pPr marL="514350" lvl="0" indent="-514350">
              <a:spcBef>
                <a:spcPts val="0"/>
              </a:spcBef>
              <a:spcAft>
                <a:spcPts val="1800"/>
              </a:spcAft>
              <a:buFont typeface="+mj-lt"/>
              <a:buAutoNum type="arabicPeriod"/>
            </a:pPr>
            <a:r>
              <a:rPr lang="en-GB" i="1" dirty="0" smtClean="0"/>
              <a:t>“take </a:t>
            </a:r>
            <a:r>
              <a:rPr lang="en-GB" i="1" dirty="0"/>
              <a:t>steps to meet the </a:t>
            </a:r>
            <a:r>
              <a:rPr lang="en-GB" i="1" dirty="0" smtClean="0"/>
              <a:t>needs” </a:t>
            </a:r>
            <a:r>
              <a:rPr lang="en-GB" dirty="0"/>
              <a:t>of </a:t>
            </a:r>
            <a:r>
              <a:rPr lang="en-GB" dirty="0" smtClean="0"/>
              <a:t>CYP with SI</a:t>
            </a:r>
            <a:endParaRPr lang="en-GB" dirty="0"/>
          </a:p>
          <a:p>
            <a:pPr marL="514350" lvl="0" indent="-514350">
              <a:spcBef>
                <a:spcPts val="0"/>
              </a:spcBef>
              <a:spcAft>
                <a:spcPts val="1800"/>
              </a:spcAft>
              <a:buFont typeface="+mj-lt"/>
              <a:buAutoNum type="arabicPeriod"/>
            </a:pPr>
            <a:r>
              <a:rPr lang="en-GB" i="1" dirty="0" smtClean="0"/>
              <a:t>“encourage” </a:t>
            </a:r>
            <a:r>
              <a:rPr lang="en-GB" dirty="0" smtClean="0"/>
              <a:t>CYP with SI</a:t>
            </a:r>
            <a:r>
              <a:rPr lang="en-GB" i="1" dirty="0" smtClean="0"/>
              <a:t> </a:t>
            </a:r>
            <a:r>
              <a:rPr lang="en-GB" i="1" dirty="0"/>
              <a:t>to participate in public life or in any other activity in which participation </a:t>
            </a:r>
            <a:r>
              <a:rPr lang="en-GB" i="1" dirty="0" smtClean="0"/>
              <a:t>is low”</a:t>
            </a:r>
            <a:endParaRPr lang="en-GB" dirty="0"/>
          </a:p>
          <a:p>
            <a:r>
              <a:rPr lang="en-GB" i="1" dirty="0"/>
              <a:t> </a:t>
            </a:r>
            <a:endParaRPr lang="en-GB" dirty="0"/>
          </a:p>
          <a:p>
            <a:pPr marL="0" indent="0">
              <a:buNone/>
            </a:pPr>
            <a:endParaRPr lang="en-GB" dirty="0"/>
          </a:p>
        </p:txBody>
      </p:sp>
    </p:spTree>
    <p:extLst>
      <p:ext uri="{BB962C8B-B14F-4D97-AF65-F5344CB8AC3E}">
        <p14:creationId xmlns:p14="http://schemas.microsoft.com/office/powerpoint/2010/main" val="22518201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85800" y="485800"/>
            <a:ext cx="6190456" cy="1143000"/>
          </a:xfrm>
        </p:spPr>
        <p:txBody>
          <a:bodyPr/>
          <a:lstStyle/>
          <a:p>
            <a:r>
              <a:rPr lang="en-GB" altLang="en-US" sz="4000" b="1" dirty="0" smtClean="0"/>
              <a:t>PSED and affordability</a:t>
            </a:r>
          </a:p>
        </p:txBody>
      </p:sp>
      <p:sp>
        <p:nvSpPr>
          <p:cNvPr id="35843" name="Content Placeholder 2"/>
          <p:cNvSpPr>
            <a:spLocks noGrp="1"/>
          </p:cNvSpPr>
          <p:nvPr>
            <p:ph idx="1"/>
          </p:nvPr>
        </p:nvSpPr>
        <p:spPr>
          <a:xfrm>
            <a:off x="685800" y="1988840"/>
            <a:ext cx="8062664" cy="4680520"/>
          </a:xfrm>
        </p:spPr>
        <p:txBody>
          <a:bodyPr/>
          <a:lstStyle/>
          <a:p>
            <a:pPr marL="0" indent="0">
              <a:buFontTx/>
              <a:buNone/>
            </a:pPr>
            <a:r>
              <a:rPr lang="en-GB" altLang="en-US" sz="2400" dirty="0" smtClean="0"/>
              <a:t>“</a:t>
            </a:r>
            <a:r>
              <a:rPr lang="en-GB" altLang="en-US" sz="2600" i="1" dirty="0" smtClean="0"/>
              <a:t>whilst questions of available resources may form part of its decision-making consideration, a body cannot avoid complying with the duty by claiming that it does not have enough resources to do so. The courts have said that even where the context of decision making is financial resources in a tight budget, that does not excuse non-compliance with the duty and ‘indeed there is much to be said that in straitened times the need for clear, well informed decision making when assessing the impacts on less advantaged members of society is as great, if not greater’.”</a:t>
            </a:r>
            <a:r>
              <a:rPr lang="en-GB" altLang="en-US" sz="2400" dirty="0" smtClean="0"/>
              <a:t> </a:t>
            </a:r>
          </a:p>
        </p:txBody>
      </p:sp>
    </p:spTree>
    <p:extLst>
      <p:ext uri="{BB962C8B-B14F-4D97-AF65-F5344CB8AC3E}">
        <p14:creationId xmlns:p14="http://schemas.microsoft.com/office/powerpoint/2010/main" val="4241020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Reasonable Adjustment Duty</a:t>
            </a:r>
            <a:endParaRPr lang="en-GB" dirty="0"/>
          </a:p>
        </p:txBody>
      </p:sp>
      <p:sp>
        <p:nvSpPr>
          <p:cNvPr id="3" name="Content Placeholder 2"/>
          <p:cNvSpPr>
            <a:spLocks noGrp="1"/>
          </p:cNvSpPr>
          <p:nvPr>
            <p:ph idx="1"/>
          </p:nvPr>
        </p:nvSpPr>
        <p:spPr>
          <a:xfrm>
            <a:off x="685800" y="2266528"/>
            <a:ext cx="8062664" cy="4114800"/>
          </a:xfrm>
        </p:spPr>
        <p:txBody>
          <a:bodyPr/>
          <a:lstStyle/>
          <a:p>
            <a:pPr marL="0" indent="0">
              <a:buNone/>
            </a:pPr>
            <a:r>
              <a:rPr lang="en-GB" sz="3600" dirty="0" smtClean="0"/>
              <a:t>Requires </a:t>
            </a:r>
            <a:r>
              <a:rPr lang="en-GB" sz="3600" dirty="0"/>
              <a:t>LAs and education providers to make </a:t>
            </a:r>
            <a:r>
              <a:rPr lang="en-GB" sz="3600" b="1" dirty="0"/>
              <a:t>reasonable</a:t>
            </a:r>
            <a:r>
              <a:rPr lang="en-GB" sz="3600" dirty="0"/>
              <a:t> adjustments to avoid placing a disabled child or young person at a </a:t>
            </a:r>
            <a:r>
              <a:rPr lang="en-GB" sz="3600" b="1" dirty="0"/>
              <a:t>substantial disadvantaged</a:t>
            </a:r>
            <a:r>
              <a:rPr lang="en-GB" sz="3600" dirty="0"/>
              <a:t> compared with others in accessing </a:t>
            </a:r>
            <a:r>
              <a:rPr lang="en-GB" sz="3600" dirty="0" smtClean="0"/>
              <a:t>education</a:t>
            </a:r>
            <a:endParaRPr lang="en-GB" sz="3600" dirty="0"/>
          </a:p>
        </p:txBody>
      </p:sp>
    </p:spTree>
    <p:extLst>
      <p:ext uri="{BB962C8B-B14F-4D97-AF65-F5344CB8AC3E}">
        <p14:creationId xmlns:p14="http://schemas.microsoft.com/office/powerpoint/2010/main" val="26273569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6190456" cy="1143000"/>
          </a:xfrm>
        </p:spPr>
        <p:txBody>
          <a:bodyPr/>
          <a:lstStyle/>
          <a:p>
            <a:r>
              <a:rPr lang="en-GB" dirty="0" smtClean="0"/>
              <a:t>Purpose of RA duty</a:t>
            </a:r>
            <a:endParaRPr lang="en-GB" dirty="0"/>
          </a:p>
        </p:txBody>
      </p:sp>
      <p:sp>
        <p:nvSpPr>
          <p:cNvPr id="3" name="Content Placeholder 2"/>
          <p:cNvSpPr>
            <a:spLocks noGrp="1"/>
          </p:cNvSpPr>
          <p:nvPr>
            <p:ph idx="1"/>
          </p:nvPr>
        </p:nvSpPr>
        <p:spPr>
          <a:xfrm>
            <a:off x="685800" y="2122512"/>
            <a:ext cx="8062664" cy="4114800"/>
          </a:xfrm>
        </p:spPr>
        <p:txBody>
          <a:bodyPr/>
          <a:lstStyle/>
          <a:p>
            <a:pPr marL="0" indent="0">
              <a:buNone/>
            </a:pPr>
            <a:r>
              <a:rPr lang="en-GB" sz="4400" dirty="0" smtClean="0"/>
              <a:t>“</a:t>
            </a:r>
            <a:r>
              <a:rPr lang="en-GB" sz="4400" i="1" dirty="0"/>
              <a:t>is to provide access to an education as close as is reasonably possible to the standard normally offered to students at large</a:t>
            </a:r>
            <a:r>
              <a:rPr lang="en-GB" sz="4400" dirty="0"/>
              <a:t>”</a:t>
            </a:r>
          </a:p>
        </p:txBody>
      </p:sp>
    </p:spTree>
    <p:extLst>
      <p:ext uri="{BB962C8B-B14F-4D97-AF65-F5344CB8AC3E}">
        <p14:creationId xmlns:p14="http://schemas.microsoft.com/office/powerpoint/2010/main" val="2320805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6192000" cy="1143000"/>
          </a:xfrm>
        </p:spPr>
        <p:txBody>
          <a:bodyPr/>
          <a:lstStyle/>
          <a:p>
            <a:r>
              <a:rPr lang="en-GB" dirty="0" smtClean="0"/>
              <a:t>RA duty covers</a:t>
            </a:r>
            <a:endParaRPr lang="en-GB" dirty="0"/>
          </a:p>
        </p:txBody>
      </p:sp>
      <p:sp>
        <p:nvSpPr>
          <p:cNvPr id="3" name="Content Placeholder 2"/>
          <p:cNvSpPr>
            <a:spLocks noGrp="1"/>
          </p:cNvSpPr>
          <p:nvPr>
            <p:ph sz="half" idx="1"/>
          </p:nvPr>
        </p:nvSpPr>
        <p:spPr>
          <a:xfrm>
            <a:off x="757808" y="2348880"/>
            <a:ext cx="4534272" cy="3538736"/>
          </a:xfrm>
        </p:spPr>
        <p:txBody>
          <a:bodyPr/>
          <a:lstStyle/>
          <a:p>
            <a:r>
              <a:rPr lang="en-GB" sz="4400" dirty="0" smtClean="0"/>
              <a:t>Provision, criteria and practices</a:t>
            </a:r>
          </a:p>
          <a:p>
            <a:r>
              <a:rPr lang="en-GB" sz="4400" dirty="0" smtClean="0"/>
              <a:t>Auxiliary aids and services</a:t>
            </a:r>
            <a:endParaRPr lang="en-GB" sz="4400"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92080" y="1999825"/>
            <a:ext cx="3456384" cy="4525519"/>
          </a:xfrm>
        </p:spPr>
      </p:pic>
    </p:spTree>
    <p:extLst>
      <p:ext uri="{BB962C8B-B14F-4D97-AF65-F5344CB8AC3E}">
        <p14:creationId xmlns:p14="http://schemas.microsoft.com/office/powerpoint/2010/main" val="3951382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04664"/>
            <a:ext cx="6192000" cy="1143000"/>
          </a:xfrm>
        </p:spPr>
        <p:txBody>
          <a:bodyPr/>
          <a:lstStyle/>
          <a:p>
            <a:r>
              <a:rPr lang="en-GB" dirty="0" smtClean="0"/>
              <a:t>Physical features?</a:t>
            </a:r>
            <a:endParaRPr lang="en-GB" dirty="0"/>
          </a:p>
        </p:txBody>
      </p:sp>
      <p:sp>
        <p:nvSpPr>
          <p:cNvPr id="3" name="Content Placeholder 2"/>
          <p:cNvSpPr>
            <a:spLocks noGrp="1"/>
          </p:cNvSpPr>
          <p:nvPr>
            <p:ph sz="half" idx="1"/>
          </p:nvPr>
        </p:nvSpPr>
        <p:spPr>
          <a:xfrm>
            <a:off x="683568" y="2204864"/>
            <a:ext cx="4248472" cy="3384376"/>
          </a:xfrm>
        </p:spPr>
        <p:txBody>
          <a:bodyPr/>
          <a:lstStyle/>
          <a:p>
            <a:pPr marL="0" indent="0">
              <a:buNone/>
            </a:pPr>
            <a:r>
              <a:rPr lang="en-GB" sz="4400" dirty="0" smtClean="0"/>
              <a:t>Excluded from the RA duty but there is a duty to plan for better access</a:t>
            </a:r>
            <a:endParaRPr lang="en-GB" sz="44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34119" y="2132856"/>
            <a:ext cx="3778809" cy="3528392"/>
          </a:xfrm>
        </p:spPr>
      </p:pic>
    </p:spTree>
    <p:extLst>
      <p:ext uri="{BB962C8B-B14F-4D97-AF65-F5344CB8AC3E}">
        <p14:creationId xmlns:p14="http://schemas.microsoft.com/office/powerpoint/2010/main" val="35449926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sz="half" idx="1"/>
          </p:nvPr>
        </p:nvSpPr>
        <p:spPr>
          <a:xfrm>
            <a:off x="611560" y="2420888"/>
            <a:ext cx="4102224" cy="3754760"/>
          </a:xfrm>
        </p:spPr>
        <p:txBody>
          <a:bodyPr/>
          <a:lstStyle/>
          <a:p>
            <a:pPr marL="0" indent="0">
              <a:spcBef>
                <a:spcPts val="0"/>
              </a:spcBef>
              <a:spcAft>
                <a:spcPts val="1800"/>
              </a:spcAft>
              <a:buNone/>
            </a:pPr>
            <a:r>
              <a:rPr lang="en-GB" sz="3600" dirty="0" smtClean="0"/>
              <a:t>The RA duty is anticipatory</a:t>
            </a:r>
            <a:endParaRPr lang="en-GB" sz="3600" dirty="0"/>
          </a:p>
          <a:p>
            <a:pPr marL="0" indent="0">
              <a:buNone/>
            </a:pPr>
            <a:r>
              <a:rPr lang="en-GB" sz="3600" dirty="0" smtClean="0"/>
              <a:t>Make the adjustments before the disadvantage is experienced</a:t>
            </a:r>
            <a:endParaRPr lang="en-GB" sz="36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16016" y="2852936"/>
            <a:ext cx="4032448" cy="3024337"/>
          </a:xfrm>
        </p:spPr>
      </p:pic>
    </p:spTree>
    <p:extLst>
      <p:ext uri="{BB962C8B-B14F-4D97-AF65-F5344CB8AC3E}">
        <p14:creationId xmlns:p14="http://schemas.microsoft.com/office/powerpoint/2010/main" val="1112362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dirty="0" smtClean="0"/>
              <a:t>What is an auxiliary aid and service</a:t>
            </a:r>
            <a:endParaRPr lang="en-GB" dirty="0"/>
          </a:p>
        </p:txBody>
      </p:sp>
      <p:sp>
        <p:nvSpPr>
          <p:cNvPr id="5" name="Content Placeholder 4"/>
          <p:cNvSpPr>
            <a:spLocks noGrp="1"/>
          </p:cNvSpPr>
          <p:nvPr>
            <p:ph idx="1"/>
          </p:nvPr>
        </p:nvSpPr>
        <p:spPr>
          <a:xfrm>
            <a:off x="685800" y="2194520"/>
            <a:ext cx="8062664" cy="4114800"/>
          </a:xfrm>
        </p:spPr>
        <p:txBody>
          <a:bodyPr/>
          <a:lstStyle/>
          <a:p>
            <a:pPr marL="0" indent="0">
              <a:buNone/>
            </a:pPr>
            <a:r>
              <a:rPr lang="en-GB" sz="3600" dirty="0" smtClean="0"/>
              <a:t>“</a:t>
            </a:r>
            <a:r>
              <a:rPr lang="en-GB" sz="3600" dirty="0"/>
              <a:t>Legal cases have referred to the Oxford English Dictionary definition of auxiliary as ‘helpful, assistant, affording aid, rendering assistance, giving support or succour’ and that auxiliary aids and services ‘are things or persons which </a:t>
            </a:r>
            <a:r>
              <a:rPr lang="en-GB" sz="3600" dirty="0" smtClean="0"/>
              <a:t>help’. </a:t>
            </a:r>
            <a:r>
              <a:rPr lang="en-GB" sz="3600" i="1" dirty="0" smtClean="0"/>
              <a:t>DfE</a:t>
            </a:r>
            <a:endParaRPr lang="en-GB" sz="3600" dirty="0"/>
          </a:p>
        </p:txBody>
      </p:sp>
    </p:spTree>
    <p:extLst>
      <p:ext uri="{BB962C8B-B14F-4D97-AF65-F5344CB8AC3E}">
        <p14:creationId xmlns:p14="http://schemas.microsoft.com/office/powerpoint/2010/main" val="2346567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685800" y="2194520"/>
            <a:ext cx="8062664" cy="4114800"/>
          </a:xfrm>
        </p:spPr>
        <p:txBody>
          <a:bodyPr/>
          <a:lstStyle/>
          <a:p>
            <a:pPr marL="0" indent="0">
              <a:spcBef>
                <a:spcPts val="0"/>
              </a:spcBef>
              <a:spcAft>
                <a:spcPts val="1800"/>
              </a:spcAft>
              <a:buNone/>
            </a:pPr>
            <a:r>
              <a:rPr lang="en-GB" sz="3600" dirty="0" smtClean="0"/>
              <a:t>So auxiliary aid and service could include:</a:t>
            </a:r>
            <a:endParaRPr lang="en-GB" sz="3600" dirty="0"/>
          </a:p>
          <a:p>
            <a:pPr>
              <a:spcBef>
                <a:spcPts val="0"/>
              </a:spcBef>
            </a:pPr>
            <a:r>
              <a:rPr lang="en-GB" sz="3600" dirty="0" smtClean="0"/>
              <a:t>Equipment</a:t>
            </a:r>
          </a:p>
          <a:p>
            <a:pPr>
              <a:spcBef>
                <a:spcPts val="0"/>
              </a:spcBef>
            </a:pPr>
            <a:r>
              <a:rPr lang="en-GB" sz="3600" dirty="0" smtClean="0"/>
              <a:t>Specialist teaching support</a:t>
            </a:r>
          </a:p>
          <a:p>
            <a:pPr>
              <a:spcBef>
                <a:spcPts val="0"/>
              </a:spcBef>
            </a:pPr>
            <a:r>
              <a:rPr lang="en-GB" sz="3600" dirty="0" smtClean="0"/>
              <a:t>Communication support / mobility support</a:t>
            </a:r>
            <a:endParaRPr lang="en-GB" sz="3600" dirty="0"/>
          </a:p>
        </p:txBody>
      </p:sp>
    </p:spTree>
    <p:extLst>
      <p:ext uri="{BB962C8B-B14F-4D97-AF65-F5344CB8AC3E}">
        <p14:creationId xmlns:p14="http://schemas.microsoft.com/office/powerpoint/2010/main" val="2076089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NDCS">
      <a:dk1>
        <a:srgbClr val="000000"/>
      </a:dk1>
      <a:lt1>
        <a:srgbClr val="FFFFFF"/>
      </a:lt1>
      <a:dk2>
        <a:srgbClr val="000000"/>
      </a:dk2>
      <a:lt2>
        <a:srgbClr val="808080"/>
      </a:lt2>
      <a:accent1>
        <a:srgbClr val="595888"/>
      </a:accent1>
      <a:accent2>
        <a:srgbClr val="46829E"/>
      </a:accent2>
      <a:accent3>
        <a:srgbClr val="FCD65C"/>
      </a:accent3>
      <a:accent4>
        <a:srgbClr val="9E0927"/>
      </a:accent4>
      <a:accent5>
        <a:srgbClr val="DE6325"/>
      </a:accent5>
      <a:accent6>
        <a:srgbClr val="8AC8A3"/>
      </a:accent6>
      <a:hlink>
        <a:srgbClr val="173257"/>
      </a:hlink>
      <a:folHlink>
        <a:srgbClr val="A3C7DE"/>
      </a:folHlink>
    </a:clrScheme>
    <a:fontScheme name="Arial/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7" charset="0"/>
            <a:ea typeface="ＭＳ Ｐゴシック" pitchFamily="-107" charset="-128"/>
            <a:cs typeface="ＭＳ Ｐゴシック" pitchFamily="-107"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7" charset="0"/>
            <a:ea typeface="ＭＳ Ｐゴシック" pitchFamily="-107" charset="-128"/>
            <a:cs typeface="ＭＳ Ｐゴシック" pitchFamily="-107"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430</TotalTime>
  <Words>964</Words>
  <Application>Microsoft Office PowerPoint</Application>
  <PresentationFormat>On-screen Show (4:3)</PresentationFormat>
  <Paragraphs>87</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Blank</vt:lpstr>
      <vt:lpstr>Equality Access for SI Learners</vt:lpstr>
      <vt:lpstr>Equality of Access for SI Learners</vt:lpstr>
      <vt:lpstr>Reasonable Adjustment Duty</vt:lpstr>
      <vt:lpstr>Purpose of RA duty</vt:lpstr>
      <vt:lpstr>RA duty covers</vt:lpstr>
      <vt:lpstr>Physical features?</vt:lpstr>
      <vt:lpstr>PowerPoint Presentation</vt:lpstr>
      <vt:lpstr>What is an auxiliary aid and service</vt:lpstr>
      <vt:lpstr>PowerPoint Presentation</vt:lpstr>
      <vt:lpstr>Substantial disadvantage</vt:lpstr>
      <vt:lpstr>What is reasonable?</vt:lpstr>
      <vt:lpstr>Very important question</vt:lpstr>
      <vt:lpstr>It depends</vt:lpstr>
      <vt:lpstr>Things to consider</vt:lpstr>
      <vt:lpstr>Things to consider</vt:lpstr>
      <vt:lpstr>Things to consider</vt:lpstr>
      <vt:lpstr>Who pays</vt:lpstr>
      <vt:lpstr>Guidance ambiguous</vt:lpstr>
      <vt:lpstr>Local discretion</vt:lpstr>
      <vt:lpstr>Local Offer content</vt:lpstr>
      <vt:lpstr>PUBLIC SECTOR EQUALITY DUTY (PSED)</vt:lpstr>
      <vt:lpstr>Section 149</vt:lpstr>
      <vt:lpstr>Application of S149</vt:lpstr>
      <vt:lpstr>What is “due regard”?</vt:lpstr>
      <vt:lpstr>What is “due regard”?</vt:lpstr>
      <vt:lpstr>What is “due regard”?</vt:lpstr>
      <vt:lpstr>Advancing equality of opportunity</vt:lpstr>
      <vt:lpstr>PSED and affordability</vt:lpstr>
    </vt:vector>
  </TitlesOfParts>
  <Company>National Deaf Children's Society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Gale</dc:creator>
  <cp:lastModifiedBy>Brian Gale</cp:lastModifiedBy>
  <cp:revision>49</cp:revision>
  <dcterms:created xsi:type="dcterms:W3CDTF">2017-02-03T10:49:48Z</dcterms:created>
  <dcterms:modified xsi:type="dcterms:W3CDTF">2017-02-03T18:24:48Z</dcterms:modified>
</cp:coreProperties>
</file>